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357" autoAdjust="0"/>
  </p:normalViewPr>
  <p:slideViewPr>
    <p:cSldViewPr>
      <p:cViewPr varScale="1">
        <p:scale>
          <a:sx n="53" d="100"/>
          <a:sy n="53" d="100"/>
        </p:scale>
        <p:origin x="-99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AA4E0-7F90-4A6C-943E-16DECAB024C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2BA2641-D81E-463C-8135-3AE4ACD0AD1A}">
      <dgm:prSet phldrT="[Text]"/>
      <dgm:spPr/>
      <dgm:t>
        <a:bodyPr/>
        <a:lstStyle/>
        <a:p>
          <a:r>
            <a:rPr lang="en-US" dirty="0" err="1" smtClean="0"/>
            <a:t>1800s</a:t>
          </a:r>
          <a:endParaRPr lang="en-US" dirty="0"/>
        </a:p>
      </dgm:t>
    </dgm:pt>
    <dgm:pt modelId="{863D7F19-7DA1-467D-8D99-DE941990BE98}" type="parTrans" cxnId="{7F89A24C-566B-49E0-BE6A-B1DAF742CAE5}">
      <dgm:prSet/>
      <dgm:spPr/>
      <dgm:t>
        <a:bodyPr/>
        <a:lstStyle/>
        <a:p>
          <a:endParaRPr lang="en-US"/>
        </a:p>
      </dgm:t>
    </dgm:pt>
    <dgm:pt modelId="{B02794F8-E807-462F-BF95-72735A7E5130}" type="sibTrans" cxnId="{7F89A24C-566B-49E0-BE6A-B1DAF742CAE5}">
      <dgm:prSet/>
      <dgm:spPr/>
      <dgm:t>
        <a:bodyPr/>
        <a:lstStyle/>
        <a:p>
          <a:endParaRPr lang="en-US"/>
        </a:p>
      </dgm:t>
    </dgm:pt>
    <dgm:pt modelId="{B8D264D8-1863-486A-8E50-67E594CD7AB2}">
      <dgm:prSet phldrT="[Text]" custT="1"/>
      <dgm:spPr/>
      <dgm:t>
        <a:bodyPr/>
        <a:lstStyle/>
        <a:p>
          <a:pPr algn="l"/>
          <a:r>
            <a:rPr lang="en-US" sz="2800" dirty="0" smtClean="0"/>
            <a:t>1821</a:t>
          </a:r>
          <a:r>
            <a:rPr lang="en-US" sz="2400" dirty="0" smtClean="0"/>
            <a:t> </a:t>
          </a:r>
          <a:r>
            <a:rPr lang="en-US" sz="2000" dirty="0" smtClean="0"/>
            <a:t>First FHR obtained by stethoscope</a:t>
          </a:r>
          <a:endParaRPr lang="en-US" sz="2000" dirty="0"/>
        </a:p>
      </dgm:t>
    </dgm:pt>
    <dgm:pt modelId="{F2D61790-A907-43C4-AD78-6E220CFA13AA}" type="parTrans" cxnId="{E006BB18-61C9-4727-9959-908B77563870}">
      <dgm:prSet/>
      <dgm:spPr/>
      <dgm:t>
        <a:bodyPr/>
        <a:lstStyle/>
        <a:p>
          <a:endParaRPr lang="en-US"/>
        </a:p>
      </dgm:t>
    </dgm:pt>
    <dgm:pt modelId="{C14E3410-88DD-4F66-8855-A714120C525D}" type="sibTrans" cxnId="{E006BB18-61C9-4727-9959-908B77563870}">
      <dgm:prSet/>
      <dgm:spPr/>
      <dgm:t>
        <a:bodyPr/>
        <a:lstStyle/>
        <a:p>
          <a:endParaRPr lang="en-US"/>
        </a:p>
      </dgm:t>
    </dgm:pt>
    <dgm:pt modelId="{DB99513C-0435-43D3-A079-D8E8C4E55ACC}">
      <dgm:prSet phldrT="[Text]" custT="1"/>
      <dgm:spPr/>
      <dgm:t>
        <a:bodyPr/>
        <a:lstStyle/>
        <a:p>
          <a:pPr algn="l"/>
          <a:r>
            <a:rPr lang="en-US" sz="2800" dirty="0" smtClean="0"/>
            <a:t>1893</a:t>
          </a:r>
          <a:r>
            <a:rPr lang="en-US" sz="2400" dirty="0" smtClean="0"/>
            <a:t> </a:t>
          </a:r>
          <a:r>
            <a:rPr lang="en-US" sz="2000" dirty="0" smtClean="0"/>
            <a:t>First criteria published for diagnosing                                                                                                                                fetal distress</a:t>
          </a:r>
          <a:endParaRPr lang="en-US" sz="2000" dirty="0"/>
        </a:p>
      </dgm:t>
    </dgm:pt>
    <dgm:pt modelId="{989870E6-6592-4200-B226-70671F204FCF}" type="parTrans" cxnId="{66D893C5-1E65-4B39-8F20-D3616C2983B4}">
      <dgm:prSet/>
      <dgm:spPr/>
      <dgm:t>
        <a:bodyPr/>
        <a:lstStyle/>
        <a:p>
          <a:endParaRPr lang="en-US"/>
        </a:p>
      </dgm:t>
    </dgm:pt>
    <dgm:pt modelId="{9C235FEC-8D91-4ACA-B66F-B823AE3A7B36}" type="sibTrans" cxnId="{66D893C5-1E65-4B39-8F20-D3616C2983B4}">
      <dgm:prSet/>
      <dgm:spPr/>
      <dgm:t>
        <a:bodyPr/>
        <a:lstStyle/>
        <a:p>
          <a:endParaRPr lang="en-US"/>
        </a:p>
      </dgm:t>
    </dgm:pt>
    <dgm:pt modelId="{03377F0A-8F12-4703-ACCF-7E7D05602FAC}">
      <dgm:prSet phldrT="[Text]"/>
      <dgm:spPr/>
      <dgm:t>
        <a:bodyPr/>
        <a:lstStyle/>
        <a:p>
          <a:r>
            <a:rPr lang="en-US" dirty="0" err="1" smtClean="0"/>
            <a:t>1900s</a:t>
          </a:r>
          <a:endParaRPr lang="en-US" dirty="0"/>
        </a:p>
      </dgm:t>
    </dgm:pt>
    <dgm:pt modelId="{0B8D4C84-2A61-4B26-9C53-33F5B00B8632}" type="parTrans" cxnId="{564940CB-0132-4E7C-926F-BB73D9DC81A9}">
      <dgm:prSet/>
      <dgm:spPr/>
      <dgm:t>
        <a:bodyPr/>
        <a:lstStyle/>
        <a:p>
          <a:endParaRPr lang="en-US"/>
        </a:p>
      </dgm:t>
    </dgm:pt>
    <dgm:pt modelId="{18280EB4-ED90-4DB8-A7BF-B2C62C7C0C18}" type="sibTrans" cxnId="{564940CB-0132-4E7C-926F-BB73D9DC81A9}">
      <dgm:prSet/>
      <dgm:spPr/>
      <dgm:t>
        <a:bodyPr/>
        <a:lstStyle/>
        <a:p>
          <a:endParaRPr lang="en-US"/>
        </a:p>
      </dgm:t>
    </dgm:pt>
    <dgm:pt modelId="{A72167C8-6BA3-439E-93B6-184BF67DF1EB}">
      <dgm:prSet phldrT="[Text]" custT="1"/>
      <dgm:spPr/>
      <dgm:t>
        <a:bodyPr/>
        <a:lstStyle/>
        <a:p>
          <a:r>
            <a:rPr lang="en-US" sz="2800" dirty="0" smtClean="0"/>
            <a:t>1968</a:t>
          </a:r>
          <a:r>
            <a:rPr lang="en-US" sz="3600" dirty="0" smtClean="0"/>
            <a:t> </a:t>
          </a:r>
          <a:r>
            <a:rPr lang="en-US" sz="2800" dirty="0" smtClean="0"/>
            <a:t>First commercial </a:t>
          </a:r>
          <a:r>
            <a:rPr lang="en-US" sz="2800" dirty="0" err="1" smtClean="0"/>
            <a:t>EFM</a:t>
          </a:r>
          <a:endParaRPr lang="en-US" sz="2800" dirty="0"/>
        </a:p>
      </dgm:t>
    </dgm:pt>
    <dgm:pt modelId="{DC50409A-9F05-42F3-98A8-3ED47AC8C22A}" type="parTrans" cxnId="{60EE15F5-9F51-45FA-9ABC-19FC9C4BC7C8}">
      <dgm:prSet/>
      <dgm:spPr/>
      <dgm:t>
        <a:bodyPr/>
        <a:lstStyle/>
        <a:p>
          <a:endParaRPr lang="en-US"/>
        </a:p>
      </dgm:t>
    </dgm:pt>
    <dgm:pt modelId="{57CDAB8A-7385-44B8-9533-E002C5C58535}" type="sibTrans" cxnId="{60EE15F5-9F51-45FA-9ABC-19FC9C4BC7C8}">
      <dgm:prSet/>
      <dgm:spPr/>
      <dgm:t>
        <a:bodyPr/>
        <a:lstStyle/>
        <a:p>
          <a:endParaRPr lang="en-US"/>
        </a:p>
      </dgm:t>
    </dgm:pt>
    <dgm:pt modelId="{0425903F-26BF-4427-9FEF-EB4490AAAE36}">
      <dgm:prSet phldrT="[Text]" custT="1"/>
      <dgm:spPr/>
      <dgm:t>
        <a:bodyPr/>
        <a:lstStyle/>
        <a:p>
          <a:r>
            <a:rPr lang="en-US" sz="2800" dirty="0" smtClean="0"/>
            <a:t>1997</a:t>
          </a:r>
          <a:r>
            <a:rPr lang="en-US" sz="3600" dirty="0" smtClean="0"/>
            <a:t> </a:t>
          </a:r>
          <a:r>
            <a:rPr lang="en-US" sz="2400" dirty="0" err="1" smtClean="0"/>
            <a:t>NICHD</a:t>
          </a:r>
          <a:r>
            <a:rPr lang="en-US" sz="2400" dirty="0" smtClean="0"/>
            <a:t> creates standard </a:t>
          </a:r>
          <a:r>
            <a:rPr lang="en-US" sz="2400" dirty="0" err="1" smtClean="0"/>
            <a:t>EFM</a:t>
          </a:r>
          <a:r>
            <a:rPr lang="en-US" sz="2400" dirty="0" smtClean="0"/>
            <a:t> definitions</a:t>
          </a:r>
          <a:endParaRPr lang="en-US" sz="2400" dirty="0"/>
        </a:p>
      </dgm:t>
    </dgm:pt>
    <dgm:pt modelId="{FE06A4E9-A643-46A2-AF8C-80D8100621A4}" type="parTrans" cxnId="{B75A547F-939D-4682-9DA6-382148F71B72}">
      <dgm:prSet/>
      <dgm:spPr/>
      <dgm:t>
        <a:bodyPr/>
        <a:lstStyle/>
        <a:p>
          <a:endParaRPr lang="en-US"/>
        </a:p>
      </dgm:t>
    </dgm:pt>
    <dgm:pt modelId="{D6CD474B-91AD-4F27-92C6-A2A9D29CEE4C}" type="sibTrans" cxnId="{B75A547F-939D-4682-9DA6-382148F71B72}">
      <dgm:prSet/>
      <dgm:spPr/>
      <dgm:t>
        <a:bodyPr/>
        <a:lstStyle/>
        <a:p>
          <a:endParaRPr lang="en-US"/>
        </a:p>
      </dgm:t>
    </dgm:pt>
    <dgm:pt modelId="{5B7E8925-12BD-4E57-BA56-A13455BF0518}">
      <dgm:prSet phldrT="[Text]"/>
      <dgm:spPr/>
      <dgm:t>
        <a:bodyPr/>
        <a:lstStyle/>
        <a:p>
          <a:r>
            <a:rPr lang="en-US" dirty="0" err="1" smtClean="0"/>
            <a:t>2000s</a:t>
          </a:r>
          <a:endParaRPr lang="en-US" dirty="0"/>
        </a:p>
      </dgm:t>
    </dgm:pt>
    <dgm:pt modelId="{8C307FAC-AA93-4778-8917-51C1191E6BB3}" type="parTrans" cxnId="{0DB2D3AF-6E33-4F8C-9B5F-D835E76F5315}">
      <dgm:prSet/>
      <dgm:spPr/>
      <dgm:t>
        <a:bodyPr/>
        <a:lstStyle/>
        <a:p>
          <a:endParaRPr lang="en-US"/>
        </a:p>
      </dgm:t>
    </dgm:pt>
    <dgm:pt modelId="{694E7809-AD59-4F79-B893-D610292E443D}" type="sibTrans" cxnId="{0DB2D3AF-6E33-4F8C-9B5F-D835E76F5315}">
      <dgm:prSet/>
      <dgm:spPr/>
      <dgm:t>
        <a:bodyPr/>
        <a:lstStyle/>
        <a:p>
          <a:endParaRPr lang="en-US"/>
        </a:p>
      </dgm:t>
    </dgm:pt>
    <dgm:pt modelId="{05B69CC9-3F78-40C8-9E4E-EC58B0392B77}">
      <dgm:prSet phldrT="[Text]" custT="1"/>
      <dgm:spPr/>
      <dgm:t>
        <a:bodyPr/>
        <a:lstStyle/>
        <a:p>
          <a:r>
            <a:rPr lang="en-US" sz="2800" dirty="0" smtClean="0"/>
            <a:t> 2006 </a:t>
          </a:r>
          <a:r>
            <a:rPr lang="en-US" sz="2000" dirty="0" err="1" smtClean="0">
              <a:latin typeface="+mn-lt"/>
            </a:rPr>
            <a:t>AWHONN</a:t>
          </a:r>
          <a:r>
            <a:rPr lang="en-US" sz="2000" dirty="0" smtClean="0">
              <a:latin typeface="+mn-lt"/>
            </a:rPr>
            <a:t> &amp; </a:t>
          </a:r>
          <a:r>
            <a:rPr lang="en-US" sz="2000" dirty="0" err="1" smtClean="0">
              <a:latin typeface="+mn-lt"/>
            </a:rPr>
            <a:t>ACOG</a:t>
          </a:r>
          <a:r>
            <a:rPr lang="en-US" sz="2000" dirty="0" smtClean="0">
              <a:latin typeface="+mn-lt"/>
            </a:rPr>
            <a:t> add appropriate </a:t>
          </a:r>
          <a:r>
            <a:rPr lang="en-US" sz="2000" dirty="0" err="1" smtClean="0">
              <a:latin typeface="+mn-lt"/>
            </a:rPr>
            <a:t>EFM</a:t>
          </a:r>
          <a:r>
            <a:rPr lang="en-US" sz="2000" dirty="0" smtClean="0">
              <a:latin typeface="+mn-lt"/>
            </a:rPr>
            <a:t> language/ definitions in educational resources</a:t>
          </a:r>
          <a:endParaRPr lang="en-US" sz="2000" dirty="0">
            <a:latin typeface="+mn-lt"/>
          </a:endParaRPr>
        </a:p>
      </dgm:t>
    </dgm:pt>
    <dgm:pt modelId="{35CAB6E8-3AFC-4924-BE02-456855672838}" type="parTrans" cxnId="{933BA03F-D5D4-49C2-9FE0-AE9D0C1071FE}">
      <dgm:prSet/>
      <dgm:spPr/>
      <dgm:t>
        <a:bodyPr/>
        <a:lstStyle/>
        <a:p>
          <a:endParaRPr lang="en-US"/>
        </a:p>
      </dgm:t>
    </dgm:pt>
    <dgm:pt modelId="{6E34B125-DF3B-4F4E-ABB2-137416D7D5F2}" type="sibTrans" cxnId="{933BA03F-D5D4-49C2-9FE0-AE9D0C1071FE}">
      <dgm:prSet/>
      <dgm:spPr/>
      <dgm:t>
        <a:bodyPr/>
        <a:lstStyle/>
        <a:p>
          <a:endParaRPr lang="en-US"/>
        </a:p>
      </dgm:t>
    </dgm:pt>
    <dgm:pt modelId="{522FB09B-7749-4C90-98C3-F89BD7E884B7}">
      <dgm:prSet phldrT="[Text]" custT="1"/>
      <dgm:spPr/>
      <dgm:t>
        <a:bodyPr/>
        <a:lstStyle/>
        <a:p>
          <a:r>
            <a:rPr lang="en-US" sz="2800" dirty="0" smtClean="0"/>
            <a:t>2008</a:t>
          </a:r>
          <a:r>
            <a:rPr lang="en-US" sz="2500" dirty="0" smtClean="0"/>
            <a:t> </a:t>
          </a:r>
          <a:r>
            <a:rPr lang="en-US" sz="2000" dirty="0" smtClean="0"/>
            <a:t>Standard </a:t>
          </a:r>
          <a:r>
            <a:rPr lang="en-US" sz="2000" i="1" dirty="0" smtClean="0"/>
            <a:t>categories</a:t>
          </a:r>
          <a:r>
            <a:rPr lang="en-US" sz="2000" dirty="0" smtClean="0"/>
            <a:t> for </a:t>
          </a:r>
          <a:r>
            <a:rPr lang="en-US" sz="2000" dirty="0" err="1" smtClean="0"/>
            <a:t>EFM</a:t>
          </a:r>
          <a:r>
            <a:rPr lang="en-US" sz="2000" dirty="0" smtClean="0"/>
            <a:t> interpretation</a:t>
          </a:r>
          <a:endParaRPr lang="en-US" sz="2000" dirty="0"/>
        </a:p>
      </dgm:t>
    </dgm:pt>
    <dgm:pt modelId="{BF2738F3-6D27-42EF-99FC-A0DE1F3C70F4}" type="parTrans" cxnId="{E8848716-E72B-4E78-8DA7-D921A7B0D836}">
      <dgm:prSet/>
      <dgm:spPr/>
      <dgm:t>
        <a:bodyPr/>
        <a:lstStyle/>
        <a:p>
          <a:endParaRPr lang="en-US"/>
        </a:p>
      </dgm:t>
    </dgm:pt>
    <dgm:pt modelId="{5BE9C2AE-E8FB-4083-98E0-EA6DAF0E5457}" type="sibTrans" cxnId="{E8848716-E72B-4E78-8DA7-D921A7B0D836}">
      <dgm:prSet/>
      <dgm:spPr/>
      <dgm:t>
        <a:bodyPr/>
        <a:lstStyle/>
        <a:p>
          <a:endParaRPr lang="en-US"/>
        </a:p>
      </dgm:t>
    </dgm:pt>
    <dgm:pt modelId="{019AA1BE-FC4A-4241-894A-8C18A1852246}" type="pres">
      <dgm:prSet presAssocID="{62EAA4E0-7F90-4A6C-943E-16DECAB024C0}" presName="linearFlow" presStyleCnt="0">
        <dgm:presLayoutVars>
          <dgm:dir/>
          <dgm:animLvl val="lvl"/>
          <dgm:resizeHandles val="exact"/>
        </dgm:presLayoutVars>
      </dgm:prSet>
      <dgm:spPr/>
      <dgm:t>
        <a:bodyPr/>
        <a:lstStyle/>
        <a:p>
          <a:endParaRPr lang="en-US"/>
        </a:p>
      </dgm:t>
    </dgm:pt>
    <dgm:pt modelId="{A5D15767-AD76-4CBA-8F92-968F3AA84D2D}" type="pres">
      <dgm:prSet presAssocID="{02BA2641-D81E-463C-8135-3AE4ACD0AD1A}" presName="composite" presStyleCnt="0"/>
      <dgm:spPr/>
    </dgm:pt>
    <dgm:pt modelId="{24852849-7E94-4CD2-ACD7-7688B1DE28F2}" type="pres">
      <dgm:prSet presAssocID="{02BA2641-D81E-463C-8135-3AE4ACD0AD1A}" presName="parentText" presStyleLbl="alignNode1" presStyleIdx="0" presStyleCnt="3">
        <dgm:presLayoutVars>
          <dgm:chMax val="1"/>
          <dgm:bulletEnabled val="1"/>
        </dgm:presLayoutVars>
      </dgm:prSet>
      <dgm:spPr/>
      <dgm:t>
        <a:bodyPr/>
        <a:lstStyle/>
        <a:p>
          <a:endParaRPr lang="en-US"/>
        </a:p>
      </dgm:t>
    </dgm:pt>
    <dgm:pt modelId="{6802CC7B-95AE-450E-96B0-11D05CEE4ADA}" type="pres">
      <dgm:prSet presAssocID="{02BA2641-D81E-463C-8135-3AE4ACD0AD1A}" presName="descendantText" presStyleLbl="alignAcc1" presStyleIdx="0" presStyleCnt="3">
        <dgm:presLayoutVars>
          <dgm:bulletEnabled val="1"/>
        </dgm:presLayoutVars>
      </dgm:prSet>
      <dgm:spPr/>
      <dgm:t>
        <a:bodyPr/>
        <a:lstStyle/>
        <a:p>
          <a:endParaRPr lang="en-US"/>
        </a:p>
      </dgm:t>
    </dgm:pt>
    <dgm:pt modelId="{AC6A9EA2-B7DE-4888-B131-68DB07D6D327}" type="pres">
      <dgm:prSet presAssocID="{B02794F8-E807-462F-BF95-72735A7E5130}" presName="sp" presStyleCnt="0"/>
      <dgm:spPr/>
    </dgm:pt>
    <dgm:pt modelId="{E22AE8E3-44B5-4E1F-AD78-807DD1506F86}" type="pres">
      <dgm:prSet presAssocID="{03377F0A-8F12-4703-ACCF-7E7D05602FAC}" presName="composite" presStyleCnt="0"/>
      <dgm:spPr/>
    </dgm:pt>
    <dgm:pt modelId="{81A4AFB9-54F6-4B16-8DD1-5F9EDD53DE43}" type="pres">
      <dgm:prSet presAssocID="{03377F0A-8F12-4703-ACCF-7E7D05602FAC}" presName="parentText" presStyleLbl="alignNode1" presStyleIdx="1" presStyleCnt="3">
        <dgm:presLayoutVars>
          <dgm:chMax val="1"/>
          <dgm:bulletEnabled val="1"/>
        </dgm:presLayoutVars>
      </dgm:prSet>
      <dgm:spPr/>
      <dgm:t>
        <a:bodyPr/>
        <a:lstStyle/>
        <a:p>
          <a:endParaRPr lang="en-US"/>
        </a:p>
      </dgm:t>
    </dgm:pt>
    <dgm:pt modelId="{61FC06E3-DBD9-47DD-887A-9E48612F5B31}" type="pres">
      <dgm:prSet presAssocID="{03377F0A-8F12-4703-ACCF-7E7D05602FAC}" presName="descendantText" presStyleLbl="alignAcc1" presStyleIdx="1" presStyleCnt="3" custScaleY="134396" custLinFactNeighborX="-288" custLinFactNeighborY="-1130">
        <dgm:presLayoutVars>
          <dgm:bulletEnabled val="1"/>
        </dgm:presLayoutVars>
      </dgm:prSet>
      <dgm:spPr/>
      <dgm:t>
        <a:bodyPr/>
        <a:lstStyle/>
        <a:p>
          <a:endParaRPr lang="en-US"/>
        </a:p>
      </dgm:t>
    </dgm:pt>
    <dgm:pt modelId="{5573CFEF-1104-4D1E-8431-097A13E937F3}" type="pres">
      <dgm:prSet presAssocID="{18280EB4-ED90-4DB8-A7BF-B2C62C7C0C18}" presName="sp" presStyleCnt="0"/>
      <dgm:spPr/>
    </dgm:pt>
    <dgm:pt modelId="{98B02459-D093-4D21-9756-68849FF58C13}" type="pres">
      <dgm:prSet presAssocID="{5B7E8925-12BD-4E57-BA56-A13455BF0518}" presName="composite" presStyleCnt="0"/>
      <dgm:spPr/>
    </dgm:pt>
    <dgm:pt modelId="{04EB9ADB-E41B-42F1-AEC5-18CEB4DD25C5}" type="pres">
      <dgm:prSet presAssocID="{5B7E8925-12BD-4E57-BA56-A13455BF0518}" presName="parentText" presStyleLbl="alignNode1" presStyleIdx="2" presStyleCnt="3">
        <dgm:presLayoutVars>
          <dgm:chMax val="1"/>
          <dgm:bulletEnabled val="1"/>
        </dgm:presLayoutVars>
      </dgm:prSet>
      <dgm:spPr/>
      <dgm:t>
        <a:bodyPr/>
        <a:lstStyle/>
        <a:p>
          <a:endParaRPr lang="en-US"/>
        </a:p>
      </dgm:t>
    </dgm:pt>
    <dgm:pt modelId="{6BD54E2A-431C-4E8E-9267-875FED5A5083}" type="pres">
      <dgm:prSet presAssocID="{5B7E8925-12BD-4E57-BA56-A13455BF0518}" presName="descendantText" presStyleLbl="alignAcc1" presStyleIdx="2" presStyleCnt="3">
        <dgm:presLayoutVars>
          <dgm:bulletEnabled val="1"/>
        </dgm:presLayoutVars>
      </dgm:prSet>
      <dgm:spPr/>
      <dgm:t>
        <a:bodyPr/>
        <a:lstStyle/>
        <a:p>
          <a:endParaRPr lang="en-US"/>
        </a:p>
      </dgm:t>
    </dgm:pt>
  </dgm:ptLst>
  <dgm:cxnLst>
    <dgm:cxn modelId="{60EE15F5-9F51-45FA-9ABC-19FC9C4BC7C8}" srcId="{03377F0A-8F12-4703-ACCF-7E7D05602FAC}" destId="{A72167C8-6BA3-439E-93B6-184BF67DF1EB}" srcOrd="0" destOrd="0" parTransId="{DC50409A-9F05-42F3-98A8-3ED47AC8C22A}" sibTransId="{57CDAB8A-7385-44B8-9533-E002C5C58535}"/>
    <dgm:cxn modelId="{CC421AB3-F916-43AC-8495-CAC209C0B71B}" type="presOf" srcId="{05B69CC9-3F78-40C8-9E4E-EC58B0392B77}" destId="{6BD54E2A-431C-4E8E-9267-875FED5A5083}" srcOrd="0" destOrd="0" presId="urn:microsoft.com/office/officeart/2005/8/layout/chevron2"/>
    <dgm:cxn modelId="{933BA03F-D5D4-49C2-9FE0-AE9D0C1071FE}" srcId="{5B7E8925-12BD-4E57-BA56-A13455BF0518}" destId="{05B69CC9-3F78-40C8-9E4E-EC58B0392B77}" srcOrd="0" destOrd="0" parTransId="{35CAB6E8-3AFC-4924-BE02-456855672838}" sibTransId="{6E34B125-DF3B-4F4E-ABB2-137416D7D5F2}"/>
    <dgm:cxn modelId="{E3FAC48D-B886-4903-A6AA-10C21C639902}" type="presOf" srcId="{62EAA4E0-7F90-4A6C-943E-16DECAB024C0}" destId="{019AA1BE-FC4A-4241-894A-8C18A1852246}" srcOrd="0" destOrd="0" presId="urn:microsoft.com/office/officeart/2005/8/layout/chevron2"/>
    <dgm:cxn modelId="{72902B56-1FD7-4A50-8003-302A7791D9AB}" type="presOf" srcId="{B8D264D8-1863-486A-8E50-67E594CD7AB2}" destId="{6802CC7B-95AE-450E-96B0-11D05CEE4ADA}" srcOrd="0" destOrd="0" presId="urn:microsoft.com/office/officeart/2005/8/layout/chevron2"/>
    <dgm:cxn modelId="{631E96CF-2D94-481E-AF8C-F014F6FBF0CB}" type="presOf" srcId="{DB99513C-0435-43D3-A079-D8E8C4E55ACC}" destId="{6802CC7B-95AE-450E-96B0-11D05CEE4ADA}" srcOrd="0" destOrd="1" presId="urn:microsoft.com/office/officeart/2005/8/layout/chevron2"/>
    <dgm:cxn modelId="{E3BBE348-9BA0-4E59-83D4-2A72B276FDD4}" type="presOf" srcId="{0425903F-26BF-4427-9FEF-EB4490AAAE36}" destId="{61FC06E3-DBD9-47DD-887A-9E48612F5B31}" srcOrd="0" destOrd="1" presId="urn:microsoft.com/office/officeart/2005/8/layout/chevron2"/>
    <dgm:cxn modelId="{E8848716-E72B-4E78-8DA7-D921A7B0D836}" srcId="{5B7E8925-12BD-4E57-BA56-A13455BF0518}" destId="{522FB09B-7749-4C90-98C3-F89BD7E884B7}" srcOrd="1" destOrd="0" parTransId="{BF2738F3-6D27-42EF-99FC-A0DE1F3C70F4}" sibTransId="{5BE9C2AE-E8FB-4083-98E0-EA6DAF0E5457}"/>
    <dgm:cxn modelId="{7F89A24C-566B-49E0-BE6A-B1DAF742CAE5}" srcId="{62EAA4E0-7F90-4A6C-943E-16DECAB024C0}" destId="{02BA2641-D81E-463C-8135-3AE4ACD0AD1A}" srcOrd="0" destOrd="0" parTransId="{863D7F19-7DA1-467D-8D99-DE941990BE98}" sibTransId="{B02794F8-E807-462F-BF95-72735A7E5130}"/>
    <dgm:cxn modelId="{B75A547F-939D-4682-9DA6-382148F71B72}" srcId="{03377F0A-8F12-4703-ACCF-7E7D05602FAC}" destId="{0425903F-26BF-4427-9FEF-EB4490AAAE36}" srcOrd="1" destOrd="0" parTransId="{FE06A4E9-A643-46A2-AF8C-80D8100621A4}" sibTransId="{D6CD474B-91AD-4F27-92C6-A2A9D29CEE4C}"/>
    <dgm:cxn modelId="{0DB2D3AF-6E33-4F8C-9B5F-D835E76F5315}" srcId="{62EAA4E0-7F90-4A6C-943E-16DECAB024C0}" destId="{5B7E8925-12BD-4E57-BA56-A13455BF0518}" srcOrd="2" destOrd="0" parTransId="{8C307FAC-AA93-4778-8917-51C1191E6BB3}" sibTransId="{694E7809-AD59-4F79-B893-D610292E443D}"/>
    <dgm:cxn modelId="{D70F1A8F-D761-4EF4-A728-70608488BE13}" type="presOf" srcId="{02BA2641-D81E-463C-8135-3AE4ACD0AD1A}" destId="{24852849-7E94-4CD2-ACD7-7688B1DE28F2}" srcOrd="0" destOrd="0" presId="urn:microsoft.com/office/officeart/2005/8/layout/chevron2"/>
    <dgm:cxn modelId="{564940CB-0132-4E7C-926F-BB73D9DC81A9}" srcId="{62EAA4E0-7F90-4A6C-943E-16DECAB024C0}" destId="{03377F0A-8F12-4703-ACCF-7E7D05602FAC}" srcOrd="1" destOrd="0" parTransId="{0B8D4C84-2A61-4B26-9C53-33F5B00B8632}" sibTransId="{18280EB4-ED90-4DB8-A7BF-B2C62C7C0C18}"/>
    <dgm:cxn modelId="{E006BB18-61C9-4727-9959-908B77563870}" srcId="{02BA2641-D81E-463C-8135-3AE4ACD0AD1A}" destId="{B8D264D8-1863-486A-8E50-67E594CD7AB2}" srcOrd="0" destOrd="0" parTransId="{F2D61790-A907-43C4-AD78-6E220CFA13AA}" sibTransId="{C14E3410-88DD-4F66-8855-A714120C525D}"/>
    <dgm:cxn modelId="{345BF696-4450-4F14-BD08-B0D3A3E7CCA0}" type="presOf" srcId="{5B7E8925-12BD-4E57-BA56-A13455BF0518}" destId="{04EB9ADB-E41B-42F1-AEC5-18CEB4DD25C5}" srcOrd="0" destOrd="0" presId="urn:microsoft.com/office/officeart/2005/8/layout/chevron2"/>
    <dgm:cxn modelId="{66D893C5-1E65-4B39-8F20-D3616C2983B4}" srcId="{02BA2641-D81E-463C-8135-3AE4ACD0AD1A}" destId="{DB99513C-0435-43D3-A079-D8E8C4E55ACC}" srcOrd="1" destOrd="0" parTransId="{989870E6-6592-4200-B226-70671F204FCF}" sibTransId="{9C235FEC-8D91-4ACA-B66F-B823AE3A7B36}"/>
    <dgm:cxn modelId="{2CC1E724-01D7-404B-825E-5761B7261DC9}" type="presOf" srcId="{522FB09B-7749-4C90-98C3-F89BD7E884B7}" destId="{6BD54E2A-431C-4E8E-9267-875FED5A5083}" srcOrd="0" destOrd="1" presId="urn:microsoft.com/office/officeart/2005/8/layout/chevron2"/>
    <dgm:cxn modelId="{B5CDDC4C-E141-4C9F-A688-F1AEF7E1CC14}" type="presOf" srcId="{A72167C8-6BA3-439E-93B6-184BF67DF1EB}" destId="{61FC06E3-DBD9-47DD-887A-9E48612F5B31}" srcOrd="0" destOrd="0" presId="urn:microsoft.com/office/officeart/2005/8/layout/chevron2"/>
    <dgm:cxn modelId="{83DB3033-E86D-4AF5-B55E-C16A216BC066}" type="presOf" srcId="{03377F0A-8F12-4703-ACCF-7E7D05602FAC}" destId="{81A4AFB9-54F6-4B16-8DD1-5F9EDD53DE43}" srcOrd="0" destOrd="0" presId="urn:microsoft.com/office/officeart/2005/8/layout/chevron2"/>
    <dgm:cxn modelId="{D6296A12-A2C5-434D-8C4C-E46ABE208514}" type="presParOf" srcId="{019AA1BE-FC4A-4241-894A-8C18A1852246}" destId="{A5D15767-AD76-4CBA-8F92-968F3AA84D2D}" srcOrd="0" destOrd="0" presId="urn:microsoft.com/office/officeart/2005/8/layout/chevron2"/>
    <dgm:cxn modelId="{FD22C48E-4D39-46F5-A145-5E21EF8C4585}" type="presParOf" srcId="{A5D15767-AD76-4CBA-8F92-968F3AA84D2D}" destId="{24852849-7E94-4CD2-ACD7-7688B1DE28F2}" srcOrd="0" destOrd="0" presId="urn:microsoft.com/office/officeart/2005/8/layout/chevron2"/>
    <dgm:cxn modelId="{232BC728-4C6F-4F8E-A0A9-EEC39E7C2ACE}" type="presParOf" srcId="{A5D15767-AD76-4CBA-8F92-968F3AA84D2D}" destId="{6802CC7B-95AE-450E-96B0-11D05CEE4ADA}" srcOrd="1" destOrd="0" presId="urn:microsoft.com/office/officeart/2005/8/layout/chevron2"/>
    <dgm:cxn modelId="{436B7A08-BE74-4B36-BB15-D0DC3C9774D2}" type="presParOf" srcId="{019AA1BE-FC4A-4241-894A-8C18A1852246}" destId="{AC6A9EA2-B7DE-4888-B131-68DB07D6D327}" srcOrd="1" destOrd="0" presId="urn:microsoft.com/office/officeart/2005/8/layout/chevron2"/>
    <dgm:cxn modelId="{AF039D60-13ED-4E0F-B4D4-0FB3339B8530}" type="presParOf" srcId="{019AA1BE-FC4A-4241-894A-8C18A1852246}" destId="{E22AE8E3-44B5-4E1F-AD78-807DD1506F86}" srcOrd="2" destOrd="0" presId="urn:microsoft.com/office/officeart/2005/8/layout/chevron2"/>
    <dgm:cxn modelId="{3A8F7E51-338F-4E16-B36B-261537E04D54}" type="presParOf" srcId="{E22AE8E3-44B5-4E1F-AD78-807DD1506F86}" destId="{81A4AFB9-54F6-4B16-8DD1-5F9EDD53DE43}" srcOrd="0" destOrd="0" presId="urn:microsoft.com/office/officeart/2005/8/layout/chevron2"/>
    <dgm:cxn modelId="{9D6A90E1-D2ED-4668-BCE3-B1486C2A2E49}" type="presParOf" srcId="{E22AE8E3-44B5-4E1F-AD78-807DD1506F86}" destId="{61FC06E3-DBD9-47DD-887A-9E48612F5B31}" srcOrd="1" destOrd="0" presId="urn:microsoft.com/office/officeart/2005/8/layout/chevron2"/>
    <dgm:cxn modelId="{342F5EDC-3098-4730-8E55-CDA3590688D5}" type="presParOf" srcId="{019AA1BE-FC4A-4241-894A-8C18A1852246}" destId="{5573CFEF-1104-4D1E-8431-097A13E937F3}" srcOrd="3" destOrd="0" presId="urn:microsoft.com/office/officeart/2005/8/layout/chevron2"/>
    <dgm:cxn modelId="{DC62B0AB-3A13-4A61-BD0A-F1875C9AFD4E}" type="presParOf" srcId="{019AA1BE-FC4A-4241-894A-8C18A1852246}" destId="{98B02459-D093-4D21-9756-68849FF58C13}" srcOrd="4" destOrd="0" presId="urn:microsoft.com/office/officeart/2005/8/layout/chevron2"/>
    <dgm:cxn modelId="{522638C0-AAEA-4369-9D76-105A1F13946D}" type="presParOf" srcId="{98B02459-D093-4D21-9756-68849FF58C13}" destId="{04EB9ADB-E41B-42F1-AEC5-18CEB4DD25C5}" srcOrd="0" destOrd="0" presId="urn:microsoft.com/office/officeart/2005/8/layout/chevron2"/>
    <dgm:cxn modelId="{F0C6624E-329B-4DC7-B9DF-F4306E5C454C}" type="presParOf" srcId="{98B02459-D093-4D21-9756-68849FF58C13}" destId="{6BD54E2A-431C-4E8E-9267-875FED5A508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52849-7E94-4CD2-ACD7-7688B1DE28F2}">
      <dsp:nvSpPr>
        <dsp:cNvPr id="0" name=""/>
        <dsp:cNvSpPr/>
      </dsp:nvSpPr>
      <dsp:spPr>
        <a:xfrm rot="5400000">
          <a:off x="-270071" y="281062"/>
          <a:ext cx="1800474" cy="1260331"/>
        </a:xfrm>
        <a:prstGeom prst="chevron">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err="1" smtClean="0"/>
            <a:t>1800s</a:t>
          </a:r>
          <a:endParaRPr lang="en-US" sz="3700" kern="1200" dirty="0"/>
        </a:p>
      </dsp:txBody>
      <dsp:txXfrm rot="-5400000">
        <a:off x="1" y="641157"/>
        <a:ext cx="1260331" cy="540143"/>
      </dsp:txXfrm>
    </dsp:sp>
    <dsp:sp modelId="{6802CC7B-95AE-450E-96B0-11D05CEE4ADA}">
      <dsp:nvSpPr>
        <dsp:cNvPr id="0" name=""/>
        <dsp:cNvSpPr/>
      </dsp:nvSpPr>
      <dsp:spPr>
        <a:xfrm rot="5400000">
          <a:off x="3969311" y="-2697988"/>
          <a:ext cx="1170308" cy="6588268"/>
        </a:xfrm>
        <a:prstGeom prst="round2Same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1821</a:t>
          </a:r>
          <a:r>
            <a:rPr lang="en-US" sz="2400" kern="1200" dirty="0" smtClean="0"/>
            <a:t> </a:t>
          </a:r>
          <a:r>
            <a:rPr lang="en-US" sz="2000" kern="1200" dirty="0" smtClean="0"/>
            <a:t>First FHR obtained by stethoscope</a:t>
          </a:r>
          <a:endParaRPr lang="en-US" sz="2000" kern="1200" dirty="0"/>
        </a:p>
        <a:p>
          <a:pPr marL="285750" lvl="1" indent="-285750" algn="l" defTabSz="1244600">
            <a:lnSpc>
              <a:spcPct val="90000"/>
            </a:lnSpc>
            <a:spcBef>
              <a:spcPct val="0"/>
            </a:spcBef>
            <a:spcAft>
              <a:spcPct val="15000"/>
            </a:spcAft>
            <a:buChar char="••"/>
          </a:pPr>
          <a:r>
            <a:rPr lang="en-US" sz="2800" kern="1200" dirty="0" smtClean="0"/>
            <a:t>1893</a:t>
          </a:r>
          <a:r>
            <a:rPr lang="en-US" sz="2400" kern="1200" dirty="0" smtClean="0"/>
            <a:t> </a:t>
          </a:r>
          <a:r>
            <a:rPr lang="en-US" sz="2000" kern="1200" dirty="0" smtClean="0"/>
            <a:t>First criteria published for diagnosing                                                                                                                                fetal distress</a:t>
          </a:r>
          <a:endParaRPr lang="en-US" sz="2000" kern="1200" dirty="0"/>
        </a:p>
      </dsp:txBody>
      <dsp:txXfrm rot="-5400000">
        <a:off x="1260331" y="68122"/>
        <a:ext cx="6531138" cy="1056048"/>
      </dsp:txXfrm>
    </dsp:sp>
    <dsp:sp modelId="{81A4AFB9-54F6-4B16-8DD1-5F9EDD53DE43}">
      <dsp:nvSpPr>
        <dsp:cNvPr id="0" name=""/>
        <dsp:cNvSpPr/>
      </dsp:nvSpPr>
      <dsp:spPr>
        <a:xfrm rot="5400000">
          <a:off x="-270071" y="2099368"/>
          <a:ext cx="1800474" cy="1260331"/>
        </a:xfrm>
        <a:prstGeom prst="chevron">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err="1" smtClean="0"/>
            <a:t>1900s</a:t>
          </a:r>
          <a:endParaRPr lang="en-US" sz="3700" kern="1200" dirty="0"/>
        </a:p>
      </dsp:txBody>
      <dsp:txXfrm rot="-5400000">
        <a:off x="1" y="2459463"/>
        <a:ext cx="1260331" cy="540143"/>
      </dsp:txXfrm>
    </dsp:sp>
    <dsp:sp modelId="{61FC06E3-DBD9-47DD-887A-9E48612F5B31}">
      <dsp:nvSpPr>
        <dsp:cNvPr id="0" name=""/>
        <dsp:cNvSpPr/>
      </dsp:nvSpPr>
      <dsp:spPr>
        <a:xfrm rot="5400000">
          <a:off x="3749068" y="-892906"/>
          <a:ext cx="1572847" cy="6588268"/>
        </a:xfrm>
        <a:prstGeom prst="round2Same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1968</a:t>
          </a:r>
          <a:r>
            <a:rPr lang="en-US" sz="3600" kern="1200" dirty="0" smtClean="0"/>
            <a:t> </a:t>
          </a:r>
          <a:r>
            <a:rPr lang="en-US" sz="2800" kern="1200" dirty="0" smtClean="0"/>
            <a:t>First commercial </a:t>
          </a:r>
          <a:r>
            <a:rPr lang="en-US" sz="2800" kern="1200" dirty="0" err="1" smtClean="0"/>
            <a:t>EFM</a:t>
          </a:r>
          <a:endParaRPr lang="en-US" sz="2800" kern="1200" dirty="0"/>
        </a:p>
        <a:p>
          <a:pPr marL="285750" lvl="1" indent="-285750" algn="l" defTabSz="1244600">
            <a:lnSpc>
              <a:spcPct val="90000"/>
            </a:lnSpc>
            <a:spcBef>
              <a:spcPct val="0"/>
            </a:spcBef>
            <a:spcAft>
              <a:spcPct val="15000"/>
            </a:spcAft>
            <a:buChar char="••"/>
          </a:pPr>
          <a:r>
            <a:rPr lang="en-US" sz="2800" kern="1200" dirty="0" smtClean="0"/>
            <a:t>1997</a:t>
          </a:r>
          <a:r>
            <a:rPr lang="en-US" sz="3600" kern="1200" dirty="0" smtClean="0"/>
            <a:t> </a:t>
          </a:r>
          <a:r>
            <a:rPr lang="en-US" sz="2400" kern="1200" dirty="0" err="1" smtClean="0"/>
            <a:t>NICHD</a:t>
          </a:r>
          <a:r>
            <a:rPr lang="en-US" sz="2400" kern="1200" dirty="0" smtClean="0"/>
            <a:t> creates standard </a:t>
          </a:r>
          <a:r>
            <a:rPr lang="en-US" sz="2400" kern="1200" dirty="0" err="1" smtClean="0"/>
            <a:t>EFM</a:t>
          </a:r>
          <a:r>
            <a:rPr lang="en-US" sz="2400" kern="1200" dirty="0" smtClean="0"/>
            <a:t> definitions</a:t>
          </a:r>
          <a:endParaRPr lang="en-US" sz="2400" kern="1200" dirty="0"/>
        </a:p>
      </dsp:txBody>
      <dsp:txXfrm rot="-5400000">
        <a:off x="1241358" y="1691584"/>
        <a:ext cx="6511488" cy="1419287"/>
      </dsp:txXfrm>
    </dsp:sp>
    <dsp:sp modelId="{04EB9ADB-E41B-42F1-AEC5-18CEB4DD25C5}">
      <dsp:nvSpPr>
        <dsp:cNvPr id="0" name=""/>
        <dsp:cNvSpPr/>
      </dsp:nvSpPr>
      <dsp:spPr>
        <a:xfrm rot="5400000">
          <a:off x="-270071" y="3716405"/>
          <a:ext cx="1800474" cy="1260331"/>
        </a:xfrm>
        <a:prstGeom prst="chevron">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err="1" smtClean="0"/>
            <a:t>2000s</a:t>
          </a:r>
          <a:endParaRPr lang="en-US" sz="3700" kern="1200" dirty="0"/>
        </a:p>
      </dsp:txBody>
      <dsp:txXfrm rot="-5400000">
        <a:off x="1" y="4076500"/>
        <a:ext cx="1260331" cy="540143"/>
      </dsp:txXfrm>
    </dsp:sp>
    <dsp:sp modelId="{6BD54E2A-431C-4E8E-9267-875FED5A5083}">
      <dsp:nvSpPr>
        <dsp:cNvPr id="0" name=""/>
        <dsp:cNvSpPr/>
      </dsp:nvSpPr>
      <dsp:spPr>
        <a:xfrm rot="5400000">
          <a:off x="3969311" y="737354"/>
          <a:ext cx="1170308" cy="6588268"/>
        </a:xfrm>
        <a:prstGeom prst="round2Same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 2006 </a:t>
          </a:r>
          <a:r>
            <a:rPr lang="en-US" sz="2000" kern="1200" dirty="0" err="1" smtClean="0">
              <a:latin typeface="+mn-lt"/>
            </a:rPr>
            <a:t>AWHONN</a:t>
          </a:r>
          <a:r>
            <a:rPr lang="en-US" sz="2000" kern="1200" dirty="0" smtClean="0">
              <a:latin typeface="+mn-lt"/>
            </a:rPr>
            <a:t> &amp; </a:t>
          </a:r>
          <a:r>
            <a:rPr lang="en-US" sz="2000" kern="1200" dirty="0" err="1" smtClean="0">
              <a:latin typeface="+mn-lt"/>
            </a:rPr>
            <a:t>ACOG</a:t>
          </a:r>
          <a:r>
            <a:rPr lang="en-US" sz="2000" kern="1200" dirty="0" smtClean="0">
              <a:latin typeface="+mn-lt"/>
            </a:rPr>
            <a:t> add appropriate </a:t>
          </a:r>
          <a:r>
            <a:rPr lang="en-US" sz="2000" kern="1200" dirty="0" err="1" smtClean="0">
              <a:latin typeface="+mn-lt"/>
            </a:rPr>
            <a:t>EFM</a:t>
          </a:r>
          <a:r>
            <a:rPr lang="en-US" sz="2000" kern="1200" dirty="0" smtClean="0">
              <a:latin typeface="+mn-lt"/>
            </a:rPr>
            <a:t> language/ definitions in educational resources</a:t>
          </a:r>
          <a:endParaRPr lang="en-US" sz="2000" kern="1200" dirty="0">
            <a:latin typeface="+mn-lt"/>
          </a:endParaRPr>
        </a:p>
        <a:p>
          <a:pPr marL="285750" lvl="1" indent="-285750" algn="l" defTabSz="1244600">
            <a:lnSpc>
              <a:spcPct val="90000"/>
            </a:lnSpc>
            <a:spcBef>
              <a:spcPct val="0"/>
            </a:spcBef>
            <a:spcAft>
              <a:spcPct val="15000"/>
            </a:spcAft>
            <a:buChar char="••"/>
          </a:pPr>
          <a:r>
            <a:rPr lang="en-US" sz="2800" kern="1200" dirty="0" smtClean="0"/>
            <a:t>2008</a:t>
          </a:r>
          <a:r>
            <a:rPr lang="en-US" sz="2500" kern="1200" dirty="0" smtClean="0"/>
            <a:t> </a:t>
          </a:r>
          <a:r>
            <a:rPr lang="en-US" sz="2000" kern="1200" dirty="0" smtClean="0"/>
            <a:t>Standard </a:t>
          </a:r>
          <a:r>
            <a:rPr lang="en-US" sz="2000" i="1" kern="1200" dirty="0" smtClean="0"/>
            <a:t>categories</a:t>
          </a:r>
          <a:r>
            <a:rPr lang="en-US" sz="2000" kern="1200" dirty="0" smtClean="0"/>
            <a:t> for </a:t>
          </a:r>
          <a:r>
            <a:rPr lang="en-US" sz="2000" kern="1200" dirty="0" err="1" smtClean="0"/>
            <a:t>EFM</a:t>
          </a:r>
          <a:r>
            <a:rPr lang="en-US" sz="2000" kern="1200" dirty="0" smtClean="0"/>
            <a:t> interpretation</a:t>
          </a:r>
          <a:endParaRPr lang="en-US" sz="2000" kern="1200" dirty="0"/>
        </a:p>
      </dsp:txBody>
      <dsp:txXfrm rot="-5400000">
        <a:off x="1260331" y="3503464"/>
        <a:ext cx="6531138" cy="10560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BBCE1-A49F-4B2E-A536-83DD8995419D}" type="datetimeFigureOut">
              <a:rPr lang="en-US" smtClean="0"/>
              <a:t>10/16/2011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0EE07-3DEC-47B1-B090-106D73F2842F}" type="slidenum">
              <a:rPr lang="en-US" smtClean="0"/>
              <a:t>‹#›</a:t>
            </a:fld>
            <a:endParaRPr lang="en-US"/>
          </a:p>
        </p:txBody>
      </p:sp>
    </p:spTree>
    <p:extLst>
      <p:ext uri="{BB962C8B-B14F-4D97-AF65-F5344CB8AC3E}">
        <p14:creationId xmlns:p14="http://schemas.microsoft.com/office/powerpoint/2010/main" val="321600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Title page. Informal speaking</a:t>
            </a:r>
          </a:p>
          <a:p>
            <a:r>
              <a:rPr lang="en-US" sz="1200" kern="1200" dirty="0" smtClean="0">
                <a:solidFill>
                  <a:schemeClr val="tx1"/>
                </a:solidFill>
                <a:effectLst/>
                <a:latin typeface="+mn-lt"/>
                <a:ea typeface="+mn-ea"/>
                <a:cs typeface="+mn-cs"/>
              </a:rPr>
              <a:t>Welcome to class. Introduce myself and state how I came about starting this presentation. My interest because I have been working in women’s health including antepartum, </a:t>
            </a:r>
            <a:r>
              <a:rPr lang="en-US" sz="1200" kern="1200" dirty="0" err="1" smtClean="0">
                <a:solidFill>
                  <a:schemeClr val="tx1"/>
                </a:solidFill>
                <a:effectLst/>
                <a:latin typeface="+mn-lt"/>
                <a:ea typeface="+mn-ea"/>
                <a:cs typeface="+mn-cs"/>
              </a:rPr>
              <a:t>intrapartum</a:t>
            </a:r>
            <a:r>
              <a:rPr lang="en-US" sz="1200" kern="1200" dirty="0" smtClean="0">
                <a:solidFill>
                  <a:schemeClr val="tx1"/>
                </a:solidFill>
                <a:effectLst/>
                <a:latin typeface="+mn-lt"/>
                <a:ea typeface="+mn-ea"/>
                <a:cs typeface="+mn-cs"/>
              </a:rPr>
              <a:t>, postpartum, and newborn care for about 12 years.  Recent changes and agreements in interpretation and definitions.</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1</a:t>
            </a:fld>
            <a:endParaRPr lang="en-US"/>
          </a:p>
        </p:txBody>
      </p:sp>
    </p:spTree>
    <p:extLst>
      <p:ext uri="{BB962C8B-B14F-4D97-AF65-F5344CB8AC3E}">
        <p14:creationId xmlns:p14="http://schemas.microsoft.com/office/powerpoint/2010/main" val="99026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Fetal heart rate accelerations-In pregnancies at 32 weeks and above, when the fetal heart rate increases abruptly from the baseline with the peak at least 15 </a:t>
            </a:r>
            <a:r>
              <a:rPr lang="en-US" sz="1200" kern="1200" dirty="0" err="1" smtClean="0">
                <a:solidFill>
                  <a:schemeClr val="tx1"/>
                </a:solidFill>
                <a:effectLst/>
                <a:latin typeface="+mn-lt"/>
                <a:ea typeface="+mn-ea"/>
                <a:cs typeface="+mn-cs"/>
              </a:rPr>
              <a:t>BPM</a:t>
            </a:r>
            <a:r>
              <a:rPr lang="en-US" sz="1200" kern="1200" dirty="0" smtClean="0">
                <a:solidFill>
                  <a:schemeClr val="tx1"/>
                </a:solidFill>
                <a:effectLst/>
                <a:latin typeface="+mn-lt"/>
                <a:ea typeface="+mn-ea"/>
                <a:cs typeface="+mn-cs"/>
              </a:rPr>
              <a:t>  lasting for at least 15 seconds (but not more than 2 minutes), this is called an acceleration.  In pregnancies less than 32 weeks an acceleration is described as an increase of 10 </a:t>
            </a:r>
            <a:r>
              <a:rPr lang="en-US" sz="1200" kern="1200" dirty="0" err="1" smtClean="0">
                <a:solidFill>
                  <a:schemeClr val="tx1"/>
                </a:solidFill>
                <a:effectLst/>
                <a:latin typeface="+mn-lt"/>
                <a:ea typeface="+mn-ea"/>
                <a:cs typeface="+mn-cs"/>
              </a:rPr>
              <a:t>BPM</a:t>
            </a:r>
            <a:r>
              <a:rPr lang="en-US" sz="1200" kern="1200" dirty="0" smtClean="0">
                <a:solidFill>
                  <a:schemeClr val="tx1"/>
                </a:solidFill>
                <a:effectLst/>
                <a:latin typeface="+mn-lt"/>
                <a:ea typeface="+mn-ea"/>
                <a:cs typeface="+mn-cs"/>
              </a:rPr>
              <a:t> lasting for 10 seconds.</a:t>
            </a:r>
          </a:p>
          <a:p>
            <a:r>
              <a:rPr lang="en-US" sz="1200" kern="1200" dirty="0" smtClean="0">
                <a:solidFill>
                  <a:schemeClr val="tx1"/>
                </a:solidFill>
                <a:effectLst/>
                <a:latin typeface="+mn-lt"/>
                <a:ea typeface="+mn-ea"/>
                <a:cs typeface="+mn-cs"/>
              </a:rPr>
              <a:t>Acceleration in fetal heart rate that is longer than 2 minutes but less than 10 minutes are referred to as prolonged acceleration.  </a:t>
            </a:r>
          </a:p>
          <a:p>
            <a:r>
              <a:rPr lang="en-US" sz="1200" kern="1200" dirty="0" smtClean="0">
                <a:solidFill>
                  <a:schemeClr val="tx1"/>
                </a:solidFill>
                <a:effectLst/>
                <a:latin typeface="+mn-lt"/>
                <a:ea typeface="+mn-ea"/>
                <a:cs typeface="+mn-cs"/>
              </a:rPr>
              <a:t>If the acceleration lasts more than 10 minutes, this should be considered a baseline change.</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10</a:t>
            </a:fld>
            <a:endParaRPr lang="en-US"/>
          </a:p>
        </p:txBody>
      </p:sp>
    </p:spTree>
    <p:extLst>
      <p:ext uri="{BB962C8B-B14F-4D97-AF65-F5344CB8AC3E}">
        <p14:creationId xmlns:p14="http://schemas.microsoft.com/office/powerpoint/2010/main" val="3605186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deceleration decreases by 15 </a:t>
            </a:r>
            <a:r>
              <a:rPr lang="en-US" dirty="0" err="1" smtClean="0"/>
              <a:t>BPM</a:t>
            </a:r>
            <a:r>
              <a:rPr lang="en-US" dirty="0" smtClean="0"/>
              <a:t> from the baseline to the nadir</a:t>
            </a:r>
            <a:r>
              <a:rPr lang="en-US" baseline="0" dirty="0" smtClean="0"/>
              <a:t> </a:t>
            </a:r>
            <a:r>
              <a:rPr lang="en-US" dirty="0" smtClean="0"/>
              <a:t>lasting at least 15 seconds but less than 2 minutes.  If it is over 2 minutes then it is a prolonged deceleration.</a:t>
            </a:r>
            <a:r>
              <a:rPr lang="en-US" baseline="0" dirty="0" smtClean="0"/>
              <a:t>  I</a:t>
            </a:r>
            <a:r>
              <a:rPr lang="en-US" dirty="0" smtClean="0"/>
              <a:t>f it is over 10 minutes, it is a </a:t>
            </a:r>
            <a:r>
              <a:rPr lang="en-US" smtClean="0"/>
              <a:t>baseline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11</a:t>
            </a:fld>
            <a:endParaRPr lang="en-US"/>
          </a:p>
        </p:txBody>
      </p:sp>
    </p:spTree>
    <p:extLst>
      <p:ext uri="{BB962C8B-B14F-4D97-AF65-F5344CB8AC3E}">
        <p14:creationId xmlns:p14="http://schemas.microsoft.com/office/powerpoint/2010/main" val="130501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decelerations can be ominous but further evaluation</a:t>
            </a:r>
            <a:r>
              <a:rPr lang="en-US" baseline="0" dirty="0" smtClean="0"/>
              <a:t> is required.</a:t>
            </a:r>
          </a:p>
          <a:p>
            <a:pPr marL="228600" indent="-228600">
              <a:buAutoNum type="arabicParenR"/>
            </a:pPr>
            <a:r>
              <a:rPr lang="en-US" baseline="0" dirty="0" smtClean="0"/>
              <a:t>Did the mother just get an epidural?  Epidural causes hypotension which would effect the blood flow to the uterus.  Correct the maternal hypotension and re-evaluate.</a:t>
            </a:r>
          </a:p>
          <a:p>
            <a:pPr marL="228600" indent="-228600">
              <a:buAutoNum type="arabicParenR"/>
            </a:pPr>
            <a:r>
              <a:rPr lang="en-US" baseline="0" dirty="0" smtClean="0"/>
              <a:t>Is the baby post-dates or is there a known reason for a poor functioning placenta?</a:t>
            </a:r>
          </a:p>
          <a:p>
            <a:pPr marL="228600" indent="-228600">
              <a:buAutoNum type="arabicParenR"/>
            </a:pPr>
            <a:r>
              <a:rPr lang="en-US" baseline="0" dirty="0" smtClean="0"/>
              <a:t>Was the mother in an accident or was there trauma to the gravid abdomen? Think about placenta abruption.</a:t>
            </a:r>
          </a:p>
          <a:p>
            <a:pPr marL="228600" indent="-228600">
              <a:buAutoNum type="arabicParenR"/>
            </a:pPr>
            <a:r>
              <a:rPr lang="en-US" baseline="0" dirty="0" smtClean="0"/>
              <a:t>Are the contractions more than 5 in a 10 minute period (</a:t>
            </a:r>
            <a:r>
              <a:rPr lang="en-US" baseline="0" dirty="0" err="1" smtClean="0"/>
              <a:t>tachysystole</a:t>
            </a:r>
            <a:r>
              <a:rPr lang="en-US" baseline="0" dirty="0" smtClean="0"/>
              <a:t>)? </a:t>
            </a:r>
          </a:p>
          <a:p>
            <a:pPr marL="0" indent="0">
              <a:buNone/>
            </a:pPr>
            <a:r>
              <a:rPr lang="en-US" baseline="0" dirty="0" smtClean="0"/>
              <a:t>Intrauterine </a:t>
            </a:r>
            <a:r>
              <a:rPr lang="en-US" baseline="0" smtClean="0"/>
              <a:t>resuscitation interventions </a:t>
            </a:r>
            <a:r>
              <a:rPr lang="en-US" baseline="0" dirty="0" smtClean="0"/>
              <a:t>are appropriate here.  The doctor should be notified of late decelerations, fetal heart rate variability, interventions provided, and fetal response to interventions.</a:t>
            </a:r>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12</a:t>
            </a:fld>
            <a:endParaRPr lang="en-US"/>
          </a:p>
        </p:txBody>
      </p:sp>
    </p:spTree>
    <p:extLst>
      <p:ext uri="{BB962C8B-B14F-4D97-AF65-F5344CB8AC3E}">
        <p14:creationId xmlns:p14="http://schemas.microsoft.com/office/powerpoint/2010/main" val="397120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decelerations are the least common of decelerations.  It is a vagal response of fetal head compression.  Think</a:t>
            </a:r>
            <a:r>
              <a:rPr lang="en-US" baseline="0" dirty="0" smtClean="0"/>
              <a:t> of checking labor progress to see if baby has descended and the mother is ready to push.  Think of </a:t>
            </a:r>
            <a:r>
              <a:rPr lang="en-US" baseline="0" dirty="0" err="1" smtClean="0"/>
              <a:t>cephalopelvic</a:t>
            </a:r>
            <a:r>
              <a:rPr lang="en-US" baseline="0" dirty="0" smtClean="0"/>
              <a:t> disproportion in conjunction with failure of the fetal head to descend.  Think of </a:t>
            </a:r>
            <a:r>
              <a:rPr lang="en-US" baseline="0" dirty="0" err="1" smtClean="0"/>
              <a:t>malpresentation</a:t>
            </a:r>
            <a:r>
              <a:rPr lang="en-US" baseline="0" dirty="0" smtClean="0"/>
              <a:t> of the fetal head.</a:t>
            </a:r>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13</a:t>
            </a:fld>
            <a:endParaRPr lang="en-US"/>
          </a:p>
        </p:txBody>
      </p:sp>
    </p:spTree>
    <p:extLst>
      <p:ext uri="{BB962C8B-B14F-4D97-AF65-F5344CB8AC3E}">
        <p14:creationId xmlns:p14="http://schemas.microsoft.com/office/powerpoint/2010/main" val="2995345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Prolonged</a:t>
            </a:r>
            <a:r>
              <a:rPr lang="en-US" baseline="0" dirty="0" smtClean="0"/>
              <a:t> deceleration is decrease in heart rate lasting over 2 minutes but less than 10 minutes. (provide interventions for intrauterine resuscitation)</a:t>
            </a:r>
          </a:p>
          <a:p>
            <a:r>
              <a:rPr lang="en-US" baseline="0" dirty="0" err="1" smtClean="0"/>
              <a:t>Bradycardia</a:t>
            </a:r>
            <a:r>
              <a:rPr lang="en-US" baseline="0" dirty="0" smtClean="0"/>
              <a:t> is fetal heart rate baseline of less than 110 </a:t>
            </a:r>
            <a:r>
              <a:rPr lang="en-US" baseline="0" dirty="0" err="1" smtClean="0"/>
              <a:t>BPM</a:t>
            </a:r>
            <a:endParaRPr lang="en-US" baseline="0" dirty="0" smtClean="0"/>
          </a:p>
          <a:p>
            <a:r>
              <a:rPr lang="en-US" baseline="0" dirty="0" smtClean="0"/>
              <a:t>Tachycardia is fetal heart rate baseline of greater than 160 </a:t>
            </a:r>
            <a:r>
              <a:rPr lang="en-US" baseline="0" dirty="0" err="1" smtClean="0"/>
              <a:t>BPM</a:t>
            </a:r>
            <a:r>
              <a:rPr lang="en-US" baseline="0" dirty="0" smtClean="0"/>
              <a:t> (evaluate FHR trending and check maternal temp.)</a:t>
            </a:r>
          </a:p>
          <a:p>
            <a:r>
              <a:rPr lang="en-US" baseline="0" dirty="0" err="1" smtClean="0"/>
              <a:t>Pseudosinusoidal</a:t>
            </a:r>
            <a:r>
              <a:rPr lang="en-US" baseline="0" dirty="0" smtClean="0"/>
              <a:t> pattern can be observed with the administration of narcotics or fetal thumb sucking.  This undulating pattern is similar to sinusoidal but has normal variability around it and may not be as regular as true sinusoidal. No intervention is required for this pattern as it can be a normal finding.</a:t>
            </a:r>
          </a:p>
          <a:p>
            <a:r>
              <a:rPr lang="en-US" baseline="0" dirty="0" smtClean="0"/>
              <a:t>“True” sinusoidal pattern is rare and has a smooth undulating pattern of 3-5 waves per minute for at least 20 minutes.  It does not change in response to contractions or fetal movement.  The likely etiology is severe anemia- think of RH </a:t>
            </a:r>
            <a:r>
              <a:rPr lang="en-US" baseline="0" dirty="0" err="1" smtClean="0"/>
              <a:t>isoimmunization</a:t>
            </a:r>
            <a:r>
              <a:rPr lang="en-US" baseline="0" dirty="0" smtClean="0"/>
              <a:t>, massive </a:t>
            </a:r>
            <a:r>
              <a:rPr lang="en-US" baseline="0" dirty="0" err="1" smtClean="0"/>
              <a:t>fetomaternal</a:t>
            </a:r>
            <a:r>
              <a:rPr lang="en-US" baseline="0" dirty="0" smtClean="0"/>
              <a:t> hemorrhage, or ruptured vasa </a:t>
            </a:r>
            <a:r>
              <a:rPr lang="en-US" baseline="0" dirty="0" err="1" smtClean="0"/>
              <a:t>previa</a:t>
            </a:r>
            <a:r>
              <a:rPr lang="en-US" baseline="0" dirty="0" smtClean="0"/>
              <a:t>.  If a true sinusoidal pattern is present, the interpretation implies the fetus is near death- intrauterine resuscitation measures would not be enough.  Immediate delivery of the fetus with a </a:t>
            </a:r>
            <a:r>
              <a:rPr lang="en-US" baseline="0" dirty="0" err="1" smtClean="0"/>
              <a:t>NICU</a:t>
            </a:r>
            <a:r>
              <a:rPr lang="en-US" baseline="0" dirty="0" smtClean="0"/>
              <a:t> team and available blood for transfusion is advisable. </a:t>
            </a:r>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14</a:t>
            </a:fld>
            <a:endParaRPr lang="en-US"/>
          </a:p>
        </p:txBody>
      </p:sp>
    </p:spTree>
    <p:extLst>
      <p:ext uri="{BB962C8B-B14F-4D97-AF65-F5344CB8AC3E}">
        <p14:creationId xmlns:p14="http://schemas.microsoft.com/office/powerpoint/2010/main" val="256056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Read these objectives for the class.</a:t>
            </a:r>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2</a:t>
            </a:fld>
            <a:endParaRPr lang="en-US"/>
          </a:p>
        </p:txBody>
      </p:sp>
    </p:spTree>
    <p:extLst>
      <p:ext uri="{BB962C8B-B14F-4D97-AF65-F5344CB8AC3E}">
        <p14:creationId xmlns:p14="http://schemas.microsoft.com/office/powerpoint/2010/main" val="159603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History of </a:t>
            </a:r>
            <a:r>
              <a:rPr lang="en-US" sz="1200" kern="1200" dirty="0" err="1" smtClean="0">
                <a:solidFill>
                  <a:schemeClr val="tx1"/>
                </a:solidFill>
                <a:effectLst/>
                <a:latin typeface="+mn-lt"/>
                <a:ea typeface="+mn-ea"/>
                <a:cs typeface="+mn-cs"/>
              </a:rPr>
              <a:t>EFM</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1818 was first time that a difference in fetal and maternal pulse was noted by </a:t>
            </a:r>
            <a:r>
              <a:rPr lang="en-US" sz="1200" kern="1200" dirty="0" err="1" smtClean="0">
                <a:solidFill>
                  <a:schemeClr val="tx1"/>
                </a:solidFill>
                <a:effectLst/>
                <a:latin typeface="+mn-lt"/>
                <a:ea typeface="+mn-ea"/>
                <a:cs typeface="+mn-cs"/>
              </a:rPr>
              <a:t>Francios</a:t>
            </a:r>
            <a:r>
              <a:rPr lang="en-US" sz="1200" kern="1200" dirty="0" smtClean="0">
                <a:solidFill>
                  <a:schemeClr val="tx1"/>
                </a:solidFill>
                <a:effectLst/>
                <a:latin typeface="+mn-lt"/>
                <a:ea typeface="+mn-ea"/>
                <a:cs typeface="+mn-cs"/>
              </a:rPr>
              <a:t> Major</a:t>
            </a:r>
          </a:p>
          <a:p>
            <a:r>
              <a:rPr lang="en-US" sz="1200" kern="1200" dirty="0" smtClean="0">
                <a:solidFill>
                  <a:schemeClr val="tx1"/>
                </a:solidFill>
                <a:effectLst/>
                <a:latin typeface="+mn-lt"/>
                <a:ea typeface="+mn-ea"/>
                <a:cs typeface="+mn-cs"/>
              </a:rPr>
              <a:t>1821 first time stethoscope used to hear FHR</a:t>
            </a:r>
          </a:p>
          <a:p>
            <a:r>
              <a:rPr lang="en-US" sz="1200" kern="1200" dirty="0" smtClean="0">
                <a:solidFill>
                  <a:schemeClr val="tx1"/>
                </a:solidFill>
                <a:effectLst/>
                <a:latin typeface="+mn-lt"/>
                <a:ea typeface="+mn-ea"/>
                <a:cs typeface="+mn-cs"/>
              </a:rPr>
              <a:t>1893 Von </a:t>
            </a:r>
            <a:r>
              <a:rPr lang="en-US" sz="1200" kern="1200" dirty="0" err="1" smtClean="0">
                <a:solidFill>
                  <a:schemeClr val="tx1"/>
                </a:solidFill>
                <a:effectLst/>
                <a:latin typeface="+mn-lt"/>
                <a:ea typeface="+mn-ea"/>
                <a:cs typeface="+mn-cs"/>
              </a:rPr>
              <a:t>Winkel</a:t>
            </a:r>
            <a:r>
              <a:rPr lang="en-US" sz="1200" kern="1200" dirty="0" smtClean="0">
                <a:solidFill>
                  <a:schemeClr val="tx1"/>
                </a:solidFill>
                <a:effectLst/>
                <a:latin typeface="+mn-lt"/>
                <a:ea typeface="+mn-ea"/>
                <a:cs typeface="+mn-cs"/>
              </a:rPr>
              <a:t> described a normal fetal heart rate at 120- 169 beats per minute</a:t>
            </a:r>
          </a:p>
          <a:p>
            <a:r>
              <a:rPr lang="en-US" sz="1200" kern="1200" dirty="0" smtClean="0">
                <a:solidFill>
                  <a:schemeClr val="tx1"/>
                </a:solidFill>
                <a:effectLst/>
                <a:latin typeface="+mn-lt"/>
                <a:ea typeface="+mn-ea"/>
                <a:cs typeface="+mn-cs"/>
              </a:rPr>
              <a:t>1968 First commercial development of electronic fetal monitoring</a:t>
            </a:r>
          </a:p>
          <a:p>
            <a:r>
              <a:rPr lang="en-US" sz="1200" kern="1200" dirty="0" smtClean="0">
                <a:solidFill>
                  <a:schemeClr val="tx1"/>
                </a:solidFill>
                <a:effectLst/>
                <a:latin typeface="+mn-lt"/>
                <a:ea typeface="+mn-ea"/>
                <a:cs typeface="+mn-cs"/>
              </a:rPr>
              <a:t>2006 </a:t>
            </a:r>
            <a:r>
              <a:rPr lang="en-US" sz="1200" kern="1200" dirty="0" err="1" smtClean="0">
                <a:solidFill>
                  <a:schemeClr val="tx1"/>
                </a:solidFill>
                <a:effectLst/>
                <a:latin typeface="+mn-lt"/>
                <a:ea typeface="+mn-ea"/>
                <a:cs typeface="+mn-cs"/>
              </a:rPr>
              <a:t>AWHONN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ACOG</a:t>
            </a:r>
            <a:r>
              <a:rPr lang="en-US" sz="1200" kern="1200" dirty="0" smtClean="0">
                <a:solidFill>
                  <a:schemeClr val="tx1"/>
                </a:solidFill>
                <a:effectLst/>
                <a:latin typeface="+mn-lt"/>
                <a:ea typeface="+mn-ea"/>
                <a:cs typeface="+mn-cs"/>
              </a:rPr>
              <a:t> add to the new definitions and language to educational offerings.</a:t>
            </a:r>
          </a:p>
          <a:p>
            <a:r>
              <a:rPr lang="en-US" sz="1200" kern="1200" dirty="0" smtClean="0">
                <a:solidFill>
                  <a:schemeClr val="tx1"/>
                </a:solidFill>
                <a:effectLst/>
                <a:latin typeface="+mn-lt"/>
                <a:ea typeface="+mn-ea"/>
                <a:cs typeface="+mn-cs"/>
              </a:rPr>
              <a:t>2008 </a:t>
            </a:r>
            <a:r>
              <a:rPr lang="en-US" sz="1200" kern="1200" dirty="0" err="1" smtClean="0">
                <a:solidFill>
                  <a:schemeClr val="tx1"/>
                </a:solidFill>
                <a:effectLst/>
                <a:latin typeface="+mn-lt"/>
                <a:ea typeface="+mn-ea"/>
                <a:cs typeface="+mn-cs"/>
              </a:rPr>
              <a:t>NICHD</a:t>
            </a:r>
            <a:r>
              <a:rPr lang="en-US" sz="1200" kern="1200" dirty="0" smtClean="0">
                <a:solidFill>
                  <a:schemeClr val="tx1"/>
                </a:solidFill>
                <a:effectLst/>
                <a:latin typeface="+mn-lt"/>
                <a:ea typeface="+mn-ea"/>
                <a:cs typeface="+mn-cs"/>
              </a:rPr>
              <a:t> has workshop with </a:t>
            </a:r>
            <a:r>
              <a:rPr lang="en-US" sz="1200" kern="1200" dirty="0" err="1" smtClean="0">
                <a:solidFill>
                  <a:schemeClr val="tx1"/>
                </a:solidFill>
                <a:effectLst/>
                <a:latin typeface="+mn-lt"/>
                <a:ea typeface="+mn-ea"/>
                <a:cs typeface="+mn-cs"/>
              </a:rPr>
              <a:t>AWHONN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ACOG</a:t>
            </a:r>
            <a:r>
              <a:rPr lang="en-US" sz="1200" kern="1200" dirty="0" smtClean="0">
                <a:solidFill>
                  <a:schemeClr val="tx1"/>
                </a:solidFill>
                <a:effectLst/>
                <a:latin typeface="+mn-lt"/>
                <a:ea typeface="+mn-ea"/>
                <a:cs typeface="+mn-cs"/>
              </a:rPr>
              <a:t> to create standard categories (I, II, &amp;III), interpretations, and terminology.</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3</a:t>
            </a:fld>
            <a:endParaRPr lang="en-US"/>
          </a:p>
        </p:txBody>
      </p:sp>
    </p:spTree>
    <p:extLst>
      <p:ext uri="{BB962C8B-B14F-4D97-AF65-F5344CB8AC3E}">
        <p14:creationId xmlns:p14="http://schemas.microsoft.com/office/powerpoint/2010/main" val="350276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Palpation- the clinician can provide a decent interpretation of contractions by placing a hand on the uterine fundus- the top of the gravid abdomen.  The clinician will be able to palpate as the uterus tightens with the contraction.  A practiced hand will be able to describe the contractions as mild, moderate, or strong in intensity.  Mild contraction –uterus is easily intended (like the tip of the nose).  Moderate contraction- uterus can slightly indent (like the chin). Strong contraction- uterus cannot be indented (like the forehead)</a:t>
            </a:r>
          </a:p>
          <a:p>
            <a:r>
              <a:rPr lang="en-US" sz="1200" kern="1200" dirty="0" err="1" smtClean="0">
                <a:solidFill>
                  <a:schemeClr val="tx1"/>
                </a:solidFill>
                <a:effectLst/>
                <a:latin typeface="+mn-lt"/>
                <a:ea typeface="+mn-ea"/>
                <a:cs typeface="+mn-cs"/>
              </a:rPr>
              <a:t>Tocodynamometer</a:t>
            </a:r>
            <a:r>
              <a:rPr lang="en-US" sz="1200" kern="1200" dirty="0" smtClean="0">
                <a:solidFill>
                  <a:schemeClr val="tx1"/>
                </a:solidFill>
                <a:effectLst/>
                <a:latin typeface="+mn-lt"/>
                <a:ea typeface="+mn-ea"/>
                <a:cs typeface="+mn-cs"/>
              </a:rPr>
              <a:t> (a.k.a. “</a:t>
            </a:r>
            <a:r>
              <a:rPr lang="en-US" sz="1200" kern="1200" dirty="0" err="1" smtClean="0">
                <a:solidFill>
                  <a:schemeClr val="tx1"/>
                </a:solidFill>
                <a:effectLst/>
                <a:latin typeface="+mn-lt"/>
                <a:ea typeface="+mn-ea"/>
                <a:cs typeface="+mn-cs"/>
              </a:rPr>
              <a:t>Toco</a:t>
            </a:r>
            <a:r>
              <a:rPr lang="en-US" sz="1200" kern="1200" dirty="0" smtClean="0">
                <a:solidFill>
                  <a:schemeClr val="tx1"/>
                </a:solidFill>
                <a:effectLst/>
                <a:latin typeface="+mn-lt"/>
                <a:ea typeface="+mn-ea"/>
                <a:cs typeface="+mn-cs"/>
              </a:rPr>
              <a:t>”) - Pressure sensitive device that is placed on maternal fundus to trace contractions.  The resulting tracing read from abdominal wall tenseness, measuring frequency and duration.  The </a:t>
            </a:r>
            <a:r>
              <a:rPr lang="en-US" sz="1200" kern="1200" dirty="0" err="1" smtClean="0">
                <a:solidFill>
                  <a:schemeClr val="tx1"/>
                </a:solidFill>
                <a:effectLst/>
                <a:latin typeface="+mn-lt"/>
                <a:ea typeface="+mn-ea"/>
                <a:cs typeface="+mn-cs"/>
              </a:rPr>
              <a:t>toco</a:t>
            </a:r>
            <a:r>
              <a:rPr lang="en-US" sz="1200" kern="1200" dirty="0" smtClean="0">
                <a:solidFill>
                  <a:schemeClr val="tx1"/>
                </a:solidFill>
                <a:effectLst/>
                <a:latin typeface="+mn-lt"/>
                <a:ea typeface="+mn-ea"/>
                <a:cs typeface="+mn-cs"/>
              </a:rPr>
              <a:t> does not provide information on contraction intensity.  Palpation should be added to further evaluate contractions.</a:t>
            </a:r>
          </a:p>
          <a:p>
            <a:r>
              <a:rPr lang="en-US" sz="1200" kern="1200" dirty="0" smtClean="0">
                <a:solidFill>
                  <a:schemeClr val="tx1"/>
                </a:solidFill>
                <a:effectLst/>
                <a:latin typeface="+mn-lt"/>
                <a:ea typeface="+mn-ea"/>
                <a:cs typeface="+mn-cs"/>
              </a:rPr>
              <a:t>Some things I have noted with the </a:t>
            </a:r>
            <a:r>
              <a:rPr lang="en-US" sz="1200" kern="1200" dirty="0" err="1" smtClean="0">
                <a:solidFill>
                  <a:schemeClr val="tx1"/>
                </a:solidFill>
                <a:effectLst/>
                <a:latin typeface="+mn-lt"/>
                <a:ea typeface="+mn-ea"/>
                <a:cs typeface="+mn-cs"/>
              </a:rPr>
              <a:t>toco</a:t>
            </a:r>
            <a:r>
              <a:rPr lang="en-US" sz="1200" kern="1200" dirty="0" smtClean="0">
                <a:solidFill>
                  <a:schemeClr val="tx1"/>
                </a:solidFill>
                <a:effectLst/>
                <a:latin typeface="+mn-lt"/>
                <a:ea typeface="+mn-ea"/>
                <a:cs typeface="+mn-cs"/>
              </a:rPr>
              <a:t> is the lack of consistent tracings.  I often tell my patients that if they feel contractions, I would believe them before I believe the monitor because of this inconsistency.  If a patient has a great deal of fatty tissue covering the uterus, the </a:t>
            </a:r>
            <a:r>
              <a:rPr lang="en-US" sz="1200" kern="1200" dirty="0" err="1" smtClean="0">
                <a:solidFill>
                  <a:schemeClr val="tx1"/>
                </a:solidFill>
                <a:effectLst/>
                <a:latin typeface="+mn-lt"/>
                <a:ea typeface="+mn-ea"/>
                <a:cs typeface="+mn-cs"/>
              </a:rPr>
              <a:t>toco</a:t>
            </a:r>
            <a:r>
              <a:rPr lang="en-US" sz="1200" kern="1200" dirty="0" smtClean="0">
                <a:solidFill>
                  <a:schemeClr val="tx1"/>
                </a:solidFill>
                <a:effectLst/>
                <a:latin typeface="+mn-lt"/>
                <a:ea typeface="+mn-ea"/>
                <a:cs typeface="+mn-cs"/>
              </a:rPr>
              <a:t> may not be able to pick up the uterine changes.  The same can be noted if the patient is laying on their side, the contractions may not pick up.  Maternal movement and position, </a:t>
            </a:r>
            <a:r>
              <a:rPr lang="en-US" sz="1200" kern="1200" dirty="0" err="1" smtClean="0">
                <a:solidFill>
                  <a:schemeClr val="tx1"/>
                </a:solidFill>
                <a:effectLst/>
                <a:latin typeface="+mn-lt"/>
                <a:ea typeface="+mn-ea"/>
                <a:cs typeface="+mn-cs"/>
              </a:rPr>
              <a:t>toco</a:t>
            </a:r>
            <a:r>
              <a:rPr lang="en-US" sz="1200" kern="1200" dirty="0" smtClean="0">
                <a:solidFill>
                  <a:schemeClr val="tx1"/>
                </a:solidFill>
                <a:effectLst/>
                <a:latin typeface="+mn-lt"/>
                <a:ea typeface="+mn-ea"/>
                <a:cs typeface="+mn-cs"/>
              </a:rPr>
              <a:t> positioning and placement, coughing, sneezing, vomiting, pushing… will all effect the </a:t>
            </a:r>
            <a:r>
              <a:rPr lang="en-US" sz="1200" kern="1200" dirty="0" err="1" smtClean="0">
                <a:solidFill>
                  <a:schemeClr val="tx1"/>
                </a:solidFill>
                <a:effectLst/>
                <a:latin typeface="+mn-lt"/>
                <a:ea typeface="+mn-ea"/>
                <a:cs typeface="+mn-cs"/>
              </a:rPr>
              <a:t>toco</a:t>
            </a:r>
            <a:r>
              <a:rPr lang="en-US" sz="1200" kern="1200" dirty="0" smtClean="0">
                <a:solidFill>
                  <a:schemeClr val="tx1"/>
                </a:solidFill>
                <a:effectLst/>
                <a:latin typeface="+mn-lt"/>
                <a:ea typeface="+mn-ea"/>
                <a:cs typeface="+mn-cs"/>
              </a:rPr>
              <a:t> making contraction tracings higher, lower, or provide spiking </a:t>
            </a:r>
            <a:r>
              <a:rPr lang="en-US" sz="1200" kern="1200" dirty="0" err="1" smtClean="0">
                <a:solidFill>
                  <a:schemeClr val="tx1"/>
                </a:solidFill>
                <a:effectLst/>
                <a:latin typeface="+mn-lt"/>
                <a:ea typeface="+mn-ea"/>
                <a:cs typeface="+mn-cs"/>
              </a:rPr>
              <a:t>movments</a:t>
            </a:r>
            <a:r>
              <a:rPr lang="en-US" sz="1200" kern="1200" dirty="0" smtClean="0">
                <a:solidFill>
                  <a:schemeClr val="tx1"/>
                </a:solidFill>
                <a:effectLst/>
                <a:latin typeface="+mn-lt"/>
                <a:ea typeface="+mn-ea"/>
                <a:cs typeface="+mn-cs"/>
              </a:rPr>
              <a:t> on the tracing.</a:t>
            </a:r>
          </a:p>
          <a:p>
            <a:r>
              <a:rPr lang="en-US" sz="1200" kern="1200" dirty="0" smtClean="0">
                <a:solidFill>
                  <a:schemeClr val="tx1"/>
                </a:solidFill>
                <a:effectLst/>
                <a:latin typeface="+mn-lt"/>
                <a:ea typeface="+mn-ea"/>
                <a:cs typeface="+mn-cs"/>
              </a:rPr>
              <a:t>Intrauterine Pressure Catheter (a.k.a. “</a:t>
            </a:r>
            <a:r>
              <a:rPr lang="en-US" sz="1200" kern="1200" dirty="0" err="1" smtClean="0">
                <a:solidFill>
                  <a:schemeClr val="tx1"/>
                </a:solidFill>
                <a:effectLst/>
                <a:latin typeface="+mn-lt"/>
                <a:ea typeface="+mn-ea"/>
                <a:cs typeface="+mn-cs"/>
              </a:rPr>
              <a:t>IUPC</a:t>
            </a:r>
            <a:r>
              <a:rPr lang="en-US" sz="1200" kern="1200" dirty="0" smtClean="0">
                <a:solidFill>
                  <a:schemeClr val="tx1"/>
                </a:solidFill>
                <a:effectLst/>
                <a:latin typeface="+mn-lt"/>
                <a:ea typeface="+mn-ea"/>
                <a:cs typeface="+mn-cs"/>
              </a:rPr>
              <a:t>”)-  This device is used in about 20% of labors and requires rupture of membranes.  The </a:t>
            </a:r>
            <a:r>
              <a:rPr lang="en-US" sz="1200" kern="1200" dirty="0" err="1" smtClean="0">
                <a:solidFill>
                  <a:schemeClr val="tx1"/>
                </a:solidFill>
                <a:effectLst/>
                <a:latin typeface="+mn-lt"/>
                <a:ea typeface="+mn-ea"/>
                <a:cs typeface="+mn-cs"/>
              </a:rPr>
              <a:t>IUPC</a:t>
            </a:r>
            <a:r>
              <a:rPr lang="en-US" sz="1200" kern="1200" dirty="0" smtClean="0">
                <a:solidFill>
                  <a:schemeClr val="tx1"/>
                </a:solidFill>
                <a:effectLst/>
                <a:latin typeface="+mn-lt"/>
                <a:ea typeface="+mn-ea"/>
                <a:cs typeface="+mn-cs"/>
              </a:rPr>
              <a:t> will provide a quantitative measurement of contractions’ frequency, duration, and intensity.  The </a:t>
            </a:r>
            <a:r>
              <a:rPr lang="en-US" sz="1200" kern="1200" dirty="0" err="1" smtClean="0">
                <a:solidFill>
                  <a:schemeClr val="tx1"/>
                </a:solidFill>
                <a:effectLst/>
                <a:latin typeface="+mn-lt"/>
                <a:ea typeface="+mn-ea"/>
                <a:cs typeface="+mn-cs"/>
              </a:rPr>
              <a:t>IUPC</a:t>
            </a:r>
            <a:r>
              <a:rPr lang="en-US" sz="1200" kern="1200" dirty="0" smtClean="0">
                <a:solidFill>
                  <a:schemeClr val="tx1"/>
                </a:solidFill>
                <a:effectLst/>
                <a:latin typeface="+mn-lt"/>
                <a:ea typeface="+mn-ea"/>
                <a:cs typeface="+mn-cs"/>
              </a:rPr>
              <a:t> is a small tube that is inserted into the uterine cavity, next to the baby, during a cervical exam.  Some indications for use of this more invasive measure are-</a:t>
            </a:r>
          </a:p>
          <a:p>
            <a:r>
              <a:rPr lang="en-US" sz="1200" kern="1200" dirty="0" smtClean="0">
                <a:solidFill>
                  <a:schemeClr val="tx1"/>
                </a:solidFill>
                <a:effectLst/>
                <a:latin typeface="+mn-lt"/>
                <a:ea typeface="+mn-ea"/>
                <a:cs typeface="+mn-cs"/>
              </a:rPr>
              <a:t>1) Need for quantitative analysis of contractions,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Are the contractions strong enough for adequate labor?</a:t>
            </a:r>
          </a:p>
          <a:p>
            <a:r>
              <a:rPr lang="en-US" sz="1200" kern="1200" dirty="0" smtClean="0">
                <a:solidFill>
                  <a:schemeClr val="tx1"/>
                </a:solidFill>
                <a:effectLst/>
                <a:latin typeface="+mn-lt"/>
                <a:ea typeface="+mn-ea"/>
                <a:cs typeface="+mn-cs"/>
              </a:rPr>
              <a:t>2) Need for </a:t>
            </a:r>
            <a:r>
              <a:rPr lang="en-US" sz="1200" kern="1200" dirty="0" err="1" smtClean="0">
                <a:solidFill>
                  <a:schemeClr val="tx1"/>
                </a:solidFill>
                <a:effectLst/>
                <a:latin typeface="+mn-lt"/>
                <a:ea typeface="+mn-ea"/>
                <a:cs typeface="+mn-cs"/>
              </a:rPr>
              <a:t>amnioinfusion</a:t>
            </a:r>
            <a:r>
              <a:rPr lang="en-US" sz="1200" kern="1200" dirty="0" smtClean="0">
                <a:solidFill>
                  <a:schemeClr val="tx1"/>
                </a:solidFill>
                <a:effectLst/>
                <a:latin typeface="+mn-lt"/>
                <a:ea typeface="+mn-ea"/>
                <a:cs typeface="+mn-cs"/>
              </a:rPr>
              <a:t>- fluid can flow through this tube to help alleviate some cord compression.</a:t>
            </a:r>
          </a:p>
          <a:p>
            <a:r>
              <a:rPr lang="en-US" sz="1200" kern="1200" dirty="0" smtClean="0">
                <a:solidFill>
                  <a:schemeClr val="tx1"/>
                </a:solidFill>
                <a:effectLst/>
                <a:latin typeface="+mn-lt"/>
                <a:ea typeface="+mn-ea"/>
                <a:cs typeface="+mn-cs"/>
              </a:rPr>
              <a:t>3) External </a:t>
            </a:r>
            <a:r>
              <a:rPr lang="en-US" sz="1200" kern="1200" dirty="0" err="1" smtClean="0">
                <a:solidFill>
                  <a:schemeClr val="tx1"/>
                </a:solidFill>
                <a:effectLst/>
                <a:latin typeface="+mn-lt"/>
                <a:ea typeface="+mn-ea"/>
                <a:cs typeface="+mn-cs"/>
              </a:rPr>
              <a:t>toco</a:t>
            </a:r>
            <a:r>
              <a:rPr lang="en-US" sz="1200" kern="1200" dirty="0" smtClean="0">
                <a:solidFill>
                  <a:schemeClr val="tx1"/>
                </a:solidFill>
                <a:effectLst/>
                <a:latin typeface="+mn-lt"/>
                <a:ea typeface="+mn-ea"/>
                <a:cs typeface="+mn-cs"/>
              </a:rPr>
              <a:t> is not providing a readable tracing when oxytocin is in use.</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4</a:t>
            </a:fld>
            <a:endParaRPr lang="en-US"/>
          </a:p>
        </p:txBody>
      </p:sp>
    </p:spTree>
    <p:extLst>
      <p:ext uri="{BB962C8B-B14F-4D97-AF65-F5344CB8AC3E}">
        <p14:creationId xmlns:p14="http://schemas.microsoft.com/office/powerpoint/2010/main" val="325598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Stethescope</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Fetoscope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Doppler</a:t>
            </a:r>
          </a:p>
          <a:p>
            <a:r>
              <a:rPr lang="en-US" sz="1200" kern="1200" dirty="0" smtClean="0">
                <a:solidFill>
                  <a:schemeClr val="tx1"/>
                </a:solidFill>
                <a:effectLst/>
                <a:latin typeface="+mn-lt"/>
                <a:ea typeface="+mn-ea"/>
                <a:cs typeface="+mn-cs"/>
              </a:rPr>
              <a:t>Ultrasound- Ultrasound discs can be placed on maternal gravid abdomen to trace fetal heart rate externally.  The u/s generates sound waves that reflect back from the fetal heart movement.  The computer interprets these sound waves and presents a sound and continuous tracing.</a:t>
            </a:r>
          </a:p>
          <a:p>
            <a:r>
              <a:rPr lang="en-US" sz="1200" kern="1200" dirty="0" smtClean="0">
                <a:solidFill>
                  <a:schemeClr val="tx1"/>
                </a:solidFill>
                <a:effectLst/>
                <a:latin typeface="+mn-lt"/>
                <a:ea typeface="+mn-ea"/>
                <a:cs typeface="+mn-cs"/>
              </a:rPr>
              <a:t>Fetal Spiral Electrode- Internal electrode placed on fetal scalp to trace fetal heart rate.  This would require rupture of membranes.  This also causes a small open scratch on top of the baby’s head that could lead to infection.  The electronic logic provides detection of R-to-R waves in </a:t>
            </a:r>
            <a:r>
              <a:rPr lang="en-US" sz="1200" kern="1200" dirty="0" err="1" smtClean="0">
                <a:solidFill>
                  <a:schemeClr val="tx1"/>
                </a:solidFill>
                <a:effectLst/>
                <a:latin typeface="+mn-lt"/>
                <a:ea typeface="+mn-ea"/>
                <a:cs typeface="+mn-cs"/>
              </a:rPr>
              <a:t>QRS</a:t>
            </a:r>
            <a:r>
              <a:rPr lang="en-US" sz="1200" kern="1200" dirty="0" smtClean="0">
                <a:solidFill>
                  <a:schemeClr val="tx1"/>
                </a:solidFill>
                <a:effectLst/>
                <a:latin typeface="+mn-lt"/>
                <a:ea typeface="+mn-ea"/>
                <a:cs typeface="+mn-cs"/>
              </a:rPr>
              <a:t> to obtain the fetal heart rate.</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5</a:t>
            </a:fld>
            <a:endParaRPr lang="en-US"/>
          </a:p>
        </p:txBody>
      </p:sp>
    </p:spTree>
    <p:extLst>
      <p:ext uri="{BB962C8B-B14F-4D97-AF65-F5344CB8AC3E}">
        <p14:creationId xmlns:p14="http://schemas.microsoft.com/office/powerpoint/2010/main" val="381095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Electronic fetal monitors have been in use since the </a:t>
            </a:r>
            <a:r>
              <a:rPr lang="en-US" sz="1200" kern="1200" dirty="0" err="1" smtClean="0">
                <a:solidFill>
                  <a:schemeClr val="tx1"/>
                </a:solidFill>
                <a:effectLst/>
                <a:latin typeface="+mn-lt"/>
                <a:ea typeface="+mn-ea"/>
                <a:cs typeface="+mn-cs"/>
              </a:rPr>
              <a:t>1970’s</a:t>
            </a:r>
            <a:r>
              <a:rPr lang="en-US" sz="1200" kern="1200" dirty="0" smtClean="0">
                <a:solidFill>
                  <a:schemeClr val="tx1"/>
                </a:solidFill>
                <a:effectLst/>
                <a:latin typeface="+mn-lt"/>
                <a:ea typeface="+mn-ea"/>
                <a:cs typeface="+mn-cs"/>
              </a:rPr>
              <a:t>.  There are arguments for and against the use of </a:t>
            </a:r>
            <a:r>
              <a:rPr lang="en-US" sz="1200" kern="1200" dirty="0" err="1" smtClean="0">
                <a:solidFill>
                  <a:schemeClr val="tx1"/>
                </a:solidFill>
                <a:effectLst/>
                <a:latin typeface="+mn-lt"/>
                <a:ea typeface="+mn-ea"/>
                <a:cs typeface="+mn-cs"/>
              </a:rPr>
              <a:t>EFM</a:t>
            </a:r>
            <a:r>
              <a:rPr lang="en-US" sz="1200" kern="1200" dirty="0" smtClean="0">
                <a:solidFill>
                  <a:schemeClr val="tx1"/>
                </a:solidFill>
                <a:effectLst/>
                <a:latin typeface="+mn-lt"/>
                <a:ea typeface="+mn-ea"/>
                <a:cs typeface="+mn-cs"/>
              </a:rPr>
              <a:t>.  There are studies that note no improvement in maternal and fetal mortality and morbidity.</a:t>
            </a:r>
          </a:p>
          <a:p>
            <a:r>
              <a:rPr lang="en-US" sz="1200" kern="1200" dirty="0" smtClean="0">
                <a:solidFill>
                  <a:schemeClr val="tx1"/>
                </a:solidFill>
                <a:effectLst/>
                <a:latin typeface="+mn-lt"/>
                <a:ea typeface="+mn-ea"/>
                <a:cs typeface="+mn-cs"/>
              </a:rPr>
              <a:t>“The primary objective of </a:t>
            </a:r>
            <a:r>
              <a:rPr lang="en-US" sz="1200" kern="1200" dirty="0" err="1" smtClean="0">
                <a:solidFill>
                  <a:schemeClr val="tx1"/>
                </a:solidFill>
                <a:effectLst/>
                <a:latin typeface="+mn-lt"/>
                <a:ea typeface="+mn-ea"/>
                <a:cs typeface="+mn-cs"/>
              </a:rPr>
              <a:t>EFM</a:t>
            </a:r>
            <a:r>
              <a:rPr lang="en-US" sz="1200" kern="1200" dirty="0" smtClean="0">
                <a:solidFill>
                  <a:schemeClr val="tx1"/>
                </a:solidFill>
                <a:effectLst/>
                <a:latin typeface="+mn-lt"/>
                <a:ea typeface="+mn-ea"/>
                <a:cs typeface="+mn-cs"/>
              </a:rPr>
              <a:t> is to provide information about fetal oxygenation and prevent fetal injury that could result from impaired fetal oxygenation during labor” (</a:t>
            </a:r>
            <a:r>
              <a:rPr lang="en-US" sz="1200" kern="1200" dirty="0" err="1" smtClean="0">
                <a:solidFill>
                  <a:schemeClr val="tx1"/>
                </a:solidFill>
                <a:effectLst/>
                <a:latin typeface="+mn-lt"/>
                <a:ea typeface="+mn-ea"/>
                <a:cs typeface="+mn-cs"/>
              </a:rPr>
              <a:t>Fedorka</a:t>
            </a:r>
            <a:r>
              <a:rPr lang="en-US" sz="1200" kern="1200" dirty="0" smtClean="0">
                <a:solidFill>
                  <a:schemeClr val="tx1"/>
                </a:solidFill>
                <a:effectLst/>
                <a:latin typeface="+mn-lt"/>
                <a:ea typeface="+mn-ea"/>
                <a:cs typeface="+mn-cs"/>
              </a:rPr>
              <a:t>, 2010).</a:t>
            </a:r>
          </a:p>
          <a:p>
            <a:r>
              <a:rPr lang="en-US" sz="1200" kern="1200" dirty="0" smtClean="0">
                <a:solidFill>
                  <a:schemeClr val="tx1"/>
                </a:solidFill>
                <a:effectLst/>
                <a:latin typeface="+mn-lt"/>
                <a:ea typeface="+mn-ea"/>
                <a:cs typeface="+mn-cs"/>
              </a:rPr>
              <a:t>Top line continuous reading of fetal heart rate</a:t>
            </a:r>
          </a:p>
          <a:p>
            <a:r>
              <a:rPr lang="en-US" sz="1200" kern="1200" dirty="0" smtClean="0">
                <a:solidFill>
                  <a:schemeClr val="tx1"/>
                </a:solidFill>
                <a:effectLst/>
                <a:latin typeface="+mn-lt"/>
                <a:ea typeface="+mn-ea"/>
                <a:cs typeface="+mn-cs"/>
              </a:rPr>
              <a:t>Bottom line is continuous reading of contractions</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6</a:t>
            </a:fld>
            <a:endParaRPr lang="en-US"/>
          </a:p>
        </p:txBody>
      </p:sp>
    </p:spTree>
    <p:extLst>
      <p:ext uri="{BB962C8B-B14F-4D97-AF65-F5344CB8AC3E}">
        <p14:creationId xmlns:p14="http://schemas.microsoft.com/office/powerpoint/2010/main" val="122418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Frequency of contractions- measured in minutes from the start of one contraction to the start of the next contraction.  This is usually described in a range of most frequent to least frequent contractions.</a:t>
            </a:r>
          </a:p>
          <a:p>
            <a:r>
              <a:rPr lang="en-US" sz="1200" kern="1200" dirty="0" smtClean="0">
                <a:solidFill>
                  <a:schemeClr val="tx1"/>
                </a:solidFill>
                <a:effectLst/>
                <a:latin typeface="+mn-lt"/>
                <a:ea typeface="+mn-ea"/>
                <a:cs typeface="+mn-cs"/>
              </a:rPr>
              <a:t>Duration is a measured range in seconds from the start to the end of the contraction.</a:t>
            </a:r>
          </a:p>
          <a:p>
            <a:r>
              <a:rPr lang="en-US" sz="1200" kern="1200" dirty="0" smtClean="0">
                <a:solidFill>
                  <a:schemeClr val="tx1"/>
                </a:solidFill>
                <a:effectLst/>
                <a:latin typeface="+mn-lt"/>
                <a:ea typeface="+mn-ea"/>
                <a:cs typeface="+mn-cs"/>
              </a:rPr>
              <a:t>Intensity is measured by mmHg with </a:t>
            </a:r>
            <a:r>
              <a:rPr lang="en-US" sz="1200" kern="1200" dirty="0" err="1" smtClean="0">
                <a:solidFill>
                  <a:schemeClr val="tx1"/>
                </a:solidFill>
                <a:effectLst/>
                <a:latin typeface="+mn-lt"/>
                <a:ea typeface="+mn-ea"/>
                <a:cs typeface="+mn-cs"/>
              </a:rPr>
              <a:t>IUPC</a:t>
            </a:r>
            <a:r>
              <a:rPr lang="en-US" sz="1200" kern="1200" dirty="0" smtClean="0">
                <a:solidFill>
                  <a:schemeClr val="tx1"/>
                </a:solidFill>
                <a:effectLst/>
                <a:latin typeface="+mn-lt"/>
                <a:ea typeface="+mn-ea"/>
                <a:cs typeface="+mn-cs"/>
              </a:rPr>
              <a:t> or by palpation.</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7</a:t>
            </a:fld>
            <a:endParaRPr lang="en-US"/>
          </a:p>
        </p:txBody>
      </p:sp>
    </p:spTree>
    <p:extLst>
      <p:ext uri="{BB962C8B-B14F-4D97-AF65-F5344CB8AC3E}">
        <p14:creationId xmlns:p14="http://schemas.microsoft.com/office/powerpoint/2010/main" val="311734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FHR is determined over at least a 10 minute time period in order to evaluate the mean.  This 10 minute time frame will need to include at least 2 minutes of interpretable FHR data.</a:t>
            </a:r>
          </a:p>
          <a:p>
            <a:r>
              <a:rPr lang="en-US" dirty="0" smtClean="0"/>
              <a:t>A baseline change occurs if the mean FHR has increased or decreased lasting for more than 10 minutes.</a:t>
            </a:r>
          </a:p>
          <a:p>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8</a:t>
            </a:fld>
            <a:endParaRPr lang="en-US"/>
          </a:p>
        </p:txBody>
      </p:sp>
    </p:spTree>
    <p:extLst>
      <p:ext uri="{BB962C8B-B14F-4D97-AF65-F5344CB8AC3E}">
        <p14:creationId xmlns:p14="http://schemas.microsoft.com/office/powerpoint/2010/main" val="140406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NICHD</a:t>
            </a:r>
            <a:r>
              <a:rPr lang="en-US" dirty="0" smtClean="0"/>
              <a:t> decided on the above definitions for FHR variability.  Absent, minimal,</a:t>
            </a:r>
            <a:r>
              <a:rPr lang="en-US" baseline="0" dirty="0" smtClean="0"/>
              <a:t> moderate, and marked.  Moderate variability is the good one.</a:t>
            </a:r>
            <a:endParaRPr lang="en-US" dirty="0"/>
          </a:p>
        </p:txBody>
      </p:sp>
      <p:sp>
        <p:nvSpPr>
          <p:cNvPr id="4" name="Slide Number Placeholder 3"/>
          <p:cNvSpPr>
            <a:spLocks noGrp="1"/>
          </p:cNvSpPr>
          <p:nvPr>
            <p:ph type="sldNum" sz="quarter" idx="10"/>
          </p:nvPr>
        </p:nvSpPr>
        <p:spPr/>
        <p:txBody>
          <a:bodyPr/>
          <a:lstStyle/>
          <a:p>
            <a:fld id="{EE50EE07-3DEC-47B1-B090-106D73F2842F}" type="slidenum">
              <a:rPr lang="en-US" smtClean="0"/>
              <a:t>9</a:t>
            </a:fld>
            <a:endParaRPr lang="en-US"/>
          </a:p>
        </p:txBody>
      </p:sp>
    </p:spTree>
    <p:extLst>
      <p:ext uri="{BB962C8B-B14F-4D97-AF65-F5344CB8AC3E}">
        <p14:creationId xmlns:p14="http://schemas.microsoft.com/office/powerpoint/2010/main" val="374284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3A1B52D-FC3D-4B2C-A659-854DCB0C198A}" type="datetimeFigureOut">
              <a:rPr lang="en-US" smtClean="0"/>
              <a:t>10/16/2011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1B52D-FC3D-4B2C-A659-854DCB0C198A}" type="datetimeFigureOut">
              <a:rPr lang="en-US" smtClean="0"/>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3A1B52D-FC3D-4B2C-A659-854DCB0C198A}" type="datetimeFigureOut">
              <a:rPr lang="en-US" smtClean="0"/>
              <a:t>10/16/2011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1B52D-FC3D-4B2C-A659-854DCB0C198A}" type="datetimeFigureOut">
              <a:rPr lang="en-US" smtClean="0"/>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3A1B52D-FC3D-4B2C-A659-854DCB0C198A}" type="datetimeFigureOut">
              <a:rPr lang="en-US" smtClean="0"/>
              <a:t>10/16/2011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A1B52D-FC3D-4B2C-A659-854DCB0C198A}" type="datetimeFigureOut">
              <a:rPr lang="en-US" smtClean="0"/>
              <a:t>10/16/2011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A1B52D-FC3D-4B2C-A659-854DCB0C198A}" type="datetimeFigureOut">
              <a:rPr lang="en-US" smtClean="0"/>
              <a:t>10/16/2011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A1B52D-FC3D-4B2C-A659-854DCB0C198A}" type="datetimeFigureOut">
              <a:rPr lang="en-US" smtClean="0"/>
              <a:t>10/16/2011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3A1B52D-FC3D-4B2C-A659-854DCB0C198A}" type="datetimeFigureOut">
              <a:rPr lang="en-US" smtClean="0"/>
              <a:t>10/16/2011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A1B52D-FC3D-4B2C-A659-854DCB0C198A}" type="datetimeFigureOut">
              <a:rPr lang="en-US" smtClean="0"/>
              <a:t>10/16/2011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F4A1A65-919A-4160-AEE4-14BF5CC04D2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3A1B52D-FC3D-4B2C-A659-854DCB0C198A}" type="datetimeFigureOut">
              <a:rPr lang="en-US" smtClean="0"/>
              <a:t>10/16/2011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F4A1A65-919A-4160-AEE4-14BF5CC04D28}"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3A1B52D-FC3D-4B2C-A659-854DCB0C198A}" type="datetimeFigureOut">
              <a:rPr lang="en-US" smtClean="0"/>
              <a:t>10/16/2011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F4A1A65-919A-4160-AEE4-14BF5CC04D2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8" Type="http://schemas.openxmlformats.org/officeDocument/2006/relationships/hyperlink" Target="http://dmganser2.weebly.com/" TargetMode="External"/><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0065" y="2286000"/>
            <a:ext cx="5105400" cy="2868168"/>
          </a:xfrm>
        </p:spPr>
        <p:txBody>
          <a:bodyPr/>
          <a:lstStyle/>
          <a:p>
            <a:pPr algn="ctr"/>
            <a:r>
              <a:rPr lang="en-US" dirty="0" smtClean="0"/>
              <a:t>Electronic </a:t>
            </a:r>
            <a:br>
              <a:rPr lang="en-US" dirty="0" smtClean="0"/>
            </a:br>
            <a:r>
              <a:rPr lang="en-US" dirty="0" smtClean="0"/>
              <a:t>Fetal</a:t>
            </a:r>
            <a:br>
              <a:rPr lang="en-US" dirty="0" smtClean="0"/>
            </a:br>
            <a:r>
              <a:rPr lang="en-US" dirty="0" smtClean="0"/>
              <a:t>Monitoring</a:t>
            </a:r>
            <a:br>
              <a:rPr lang="en-US" dirty="0" smtClean="0"/>
            </a:br>
            <a:endParaRPr lang="en-US" dirty="0"/>
          </a:p>
        </p:txBody>
      </p:sp>
      <p:sp>
        <p:nvSpPr>
          <p:cNvPr id="3" name="Subtitle 2"/>
          <p:cNvSpPr>
            <a:spLocks noGrp="1"/>
          </p:cNvSpPr>
          <p:nvPr>
            <p:ph type="subTitle" idx="1"/>
          </p:nvPr>
        </p:nvSpPr>
        <p:spPr>
          <a:xfrm>
            <a:off x="3459868" y="803752"/>
            <a:ext cx="5114778" cy="1101248"/>
          </a:xfrm>
        </p:spPr>
        <p:txBody>
          <a:bodyPr>
            <a:normAutofit lnSpcReduction="10000"/>
          </a:bodyPr>
          <a:lstStyle/>
          <a:p>
            <a:pPr algn="ctr"/>
            <a:r>
              <a:rPr lang="en-US" dirty="0" smtClean="0"/>
              <a:t>2008 </a:t>
            </a:r>
            <a:r>
              <a:rPr lang="en-US" dirty="0" err="1" smtClean="0"/>
              <a:t>NICHD</a:t>
            </a:r>
            <a:r>
              <a:rPr lang="en-US" dirty="0" smtClean="0"/>
              <a:t> Workshop</a:t>
            </a:r>
          </a:p>
          <a:p>
            <a:pPr algn="ctr"/>
            <a:r>
              <a:rPr lang="en-US" dirty="0" smtClean="0"/>
              <a:t>Definitions for </a:t>
            </a:r>
          </a:p>
          <a:p>
            <a:pPr algn="ctr"/>
            <a:r>
              <a:rPr lang="en-US" dirty="0" smtClean="0"/>
              <a:t>Electronic Fetal Monitoring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62200"/>
            <a:ext cx="3040465" cy="22980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876800"/>
            <a:ext cx="1364065" cy="16368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1232" y="381000"/>
            <a:ext cx="1524000" cy="1524000"/>
          </a:xfrm>
          <a:prstGeom prst="rect">
            <a:avLst/>
          </a:prstGeom>
        </p:spPr>
      </p:pic>
      <p:sp>
        <p:nvSpPr>
          <p:cNvPr id="7" name="TextBox 6"/>
          <p:cNvSpPr txBox="1"/>
          <p:nvPr/>
        </p:nvSpPr>
        <p:spPr>
          <a:xfrm>
            <a:off x="3656992" y="5029200"/>
            <a:ext cx="4953000" cy="923330"/>
          </a:xfrm>
          <a:prstGeom prst="rect">
            <a:avLst/>
          </a:prstGeom>
          <a:noFill/>
        </p:spPr>
        <p:txBody>
          <a:bodyPr wrap="square" rtlCol="0">
            <a:spAutoFit/>
          </a:bodyPr>
          <a:lstStyle/>
          <a:p>
            <a:pPr algn="ctr"/>
            <a:r>
              <a:rPr lang="en-US" dirty="0" smtClean="0"/>
              <a:t>Dione Ganser, BSN, </a:t>
            </a:r>
            <a:r>
              <a:rPr lang="en-US" dirty="0" err="1" smtClean="0"/>
              <a:t>RNC</a:t>
            </a:r>
            <a:endParaRPr lang="en-US" dirty="0" smtClean="0"/>
          </a:p>
          <a:p>
            <a:pPr algn="ctr"/>
            <a:r>
              <a:rPr lang="en-US" dirty="0" smtClean="0"/>
              <a:t>Walden University</a:t>
            </a:r>
          </a:p>
          <a:p>
            <a:pPr algn="ctr"/>
            <a:r>
              <a:rPr lang="en-US" dirty="0" err="1" smtClean="0"/>
              <a:t>NURS</a:t>
            </a:r>
            <a:r>
              <a:rPr lang="en-US" dirty="0" smtClean="0"/>
              <a:t> 6320</a:t>
            </a:r>
            <a:endParaRPr lang="en-US" dirty="0"/>
          </a:p>
        </p:txBody>
      </p:sp>
    </p:spTree>
    <p:extLst>
      <p:ext uri="{BB962C8B-B14F-4D97-AF65-F5344CB8AC3E}">
        <p14:creationId xmlns:p14="http://schemas.microsoft.com/office/powerpoint/2010/main" val="2159415133"/>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0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12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t>accelerations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686759"/>
            <a:ext cx="4114800" cy="3086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55" y="1219200"/>
            <a:ext cx="4191000" cy="2853690"/>
          </a:xfrm>
          <a:prstGeom prst="rect">
            <a:avLst/>
          </a:prstGeom>
        </p:spPr>
      </p:pic>
      <p:sp>
        <p:nvSpPr>
          <p:cNvPr id="7" name="Oval 6"/>
          <p:cNvSpPr/>
          <p:nvPr/>
        </p:nvSpPr>
        <p:spPr>
          <a:xfrm>
            <a:off x="422565" y="1295400"/>
            <a:ext cx="1143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66310" y="2211961"/>
            <a:ext cx="454429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Fetal heart rate accelerations-</a:t>
            </a:r>
          </a:p>
          <a:p>
            <a:r>
              <a:rPr lang="en-US" sz="2400" dirty="0" smtClean="0"/>
              <a:t>Less than 32 weeks- 10 x 10</a:t>
            </a:r>
          </a:p>
          <a:p>
            <a:r>
              <a:rPr lang="en-US" sz="2400" dirty="0" smtClean="0"/>
              <a:t>Greater than 32 weeks- 15 x 15</a:t>
            </a:r>
            <a:endParaRPr lang="en-US" sz="2400" dirty="0"/>
          </a:p>
        </p:txBody>
      </p:sp>
      <p:sp>
        <p:nvSpPr>
          <p:cNvPr id="9" name="TextBox 8"/>
          <p:cNvSpPr txBox="1"/>
          <p:nvPr/>
        </p:nvSpPr>
        <p:spPr>
          <a:xfrm>
            <a:off x="1981200" y="2812126"/>
            <a:ext cx="152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Acceleration</a:t>
            </a:r>
            <a:endParaRPr lang="en-US" dirty="0"/>
          </a:p>
        </p:txBody>
      </p:sp>
      <p:cxnSp>
        <p:nvCxnSpPr>
          <p:cNvPr id="11" name="Straight Arrow Connector 10"/>
          <p:cNvCxnSpPr/>
          <p:nvPr/>
        </p:nvCxnSpPr>
        <p:spPr>
          <a:xfrm flipH="1" flipV="1">
            <a:off x="1565565" y="2286000"/>
            <a:ext cx="415635" cy="5261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31872" y="5899666"/>
            <a:ext cx="2514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Prolonged </a:t>
            </a:r>
            <a:r>
              <a:rPr lang="en-US" dirty="0" err="1" smtClean="0"/>
              <a:t>accleration</a:t>
            </a:r>
            <a:endParaRPr lang="en-US" dirty="0"/>
          </a:p>
        </p:txBody>
      </p:sp>
      <p:sp>
        <p:nvSpPr>
          <p:cNvPr id="13" name="Oval 12"/>
          <p:cNvSpPr/>
          <p:nvPr/>
        </p:nvSpPr>
        <p:spPr>
          <a:xfrm>
            <a:off x="5486400" y="4072890"/>
            <a:ext cx="3124200" cy="10388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0"/>
          </p:cNvCxnSpPr>
          <p:nvPr/>
        </p:nvCxnSpPr>
        <p:spPr>
          <a:xfrm flipV="1">
            <a:off x="6889172" y="5229809"/>
            <a:ext cx="0" cy="6698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12904"/>
            <a:ext cx="1177290" cy="16125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17"/>
          <p:cNvSpPr txBox="1"/>
          <p:nvPr/>
        </p:nvSpPr>
        <p:spPr>
          <a:xfrm>
            <a:off x="318655" y="4495800"/>
            <a:ext cx="471054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Prolonged accelerations last for over 2 minutes but less than 10 minutes.</a:t>
            </a:r>
            <a:endParaRPr lang="en-US" dirty="0"/>
          </a:p>
        </p:txBody>
      </p:sp>
      <p:sp>
        <p:nvSpPr>
          <p:cNvPr id="19" name="TextBox 18"/>
          <p:cNvSpPr txBox="1"/>
          <p:nvPr/>
        </p:nvSpPr>
        <p:spPr>
          <a:xfrm>
            <a:off x="318655" y="5292154"/>
            <a:ext cx="4038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An acceleration that last for more than 10 minutes is considered a baseline change.</a:t>
            </a:r>
            <a:endParaRPr lang="en-US" dirty="0"/>
          </a:p>
        </p:txBody>
      </p:sp>
      <p:sp>
        <p:nvSpPr>
          <p:cNvPr id="20" name="TextBox 19"/>
          <p:cNvSpPr txBox="1"/>
          <p:nvPr/>
        </p:nvSpPr>
        <p:spPr>
          <a:xfrm>
            <a:off x="1489363" y="6506289"/>
            <a:ext cx="124691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err="1" smtClean="0"/>
              <a:t>NCC</a:t>
            </a:r>
            <a:r>
              <a:rPr lang="en-US" sz="1000" dirty="0" smtClean="0"/>
              <a:t> Monograph</a:t>
            </a:r>
            <a:endParaRPr lang="en-US" sz="1000" dirty="0"/>
          </a:p>
        </p:txBody>
      </p:sp>
    </p:spTree>
    <p:extLst>
      <p:ext uri="{BB962C8B-B14F-4D97-AF65-F5344CB8AC3E}">
        <p14:creationId xmlns:p14="http://schemas.microsoft.com/office/powerpoint/2010/main" val="604930616"/>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0" fill="hold"/>
                                        <p:tgtEl>
                                          <p:spTgt spid="17"/>
                                        </p:tgtEl>
                                        <p:attrNameLst>
                                          <p:attrName>ppt_x</p:attrName>
                                        </p:attrNameLst>
                                      </p:cBhvr>
                                      <p:tavLst>
                                        <p:tav tm="0">
                                          <p:val>
                                            <p:strVal val="#ppt_x"/>
                                          </p:val>
                                        </p:tav>
                                        <p:tav tm="100000">
                                          <p:val>
                                            <p:strVal val="#ppt_x"/>
                                          </p:val>
                                        </p:tav>
                                      </p:tavLst>
                                    </p:anim>
                                    <p:anim calcmode="lin" valueType="num">
                                      <p:cBhvr additive="base">
                                        <p:cTn id="8"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20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1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20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75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5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200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43"/>
            <a:ext cx="7239000" cy="680457"/>
          </a:xfrm>
        </p:spPr>
        <p:txBody>
          <a:bodyPr/>
          <a:lstStyle/>
          <a:p>
            <a:pPr algn="ctr"/>
            <a:r>
              <a:rPr lang="en-US" dirty="0" smtClean="0"/>
              <a:t>Variable deceleration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420" y="4418734"/>
            <a:ext cx="2529840" cy="213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021" y="4412673"/>
            <a:ext cx="2895600" cy="241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70" y="4619625"/>
            <a:ext cx="2487930" cy="207327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070" y="973776"/>
            <a:ext cx="2842260" cy="3578597"/>
          </a:xfrm>
          <a:prstGeom prst="rect">
            <a:avLst/>
          </a:prstGeom>
        </p:spPr>
      </p:pic>
      <p:sp>
        <p:nvSpPr>
          <p:cNvPr id="7" name="TextBox 6"/>
          <p:cNvSpPr txBox="1"/>
          <p:nvPr/>
        </p:nvSpPr>
        <p:spPr>
          <a:xfrm>
            <a:off x="3505200" y="2374421"/>
            <a:ext cx="44958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Variable decelerations are an</a:t>
            </a:r>
          </a:p>
          <a:p>
            <a:pPr algn="ctr"/>
            <a:r>
              <a:rPr lang="en-US" sz="2000" dirty="0"/>
              <a:t>a</a:t>
            </a:r>
            <a:r>
              <a:rPr lang="en-US" sz="2000" dirty="0" smtClean="0"/>
              <a:t>brupt drop in fetal heart rate regardless of relationship to contractions</a:t>
            </a:r>
            <a:r>
              <a:rPr lang="en-US" sz="2000" dirty="0" smtClean="0"/>
              <a:t>.</a:t>
            </a:r>
            <a:endParaRPr lang="en-US" sz="2000" dirty="0" smtClean="0"/>
          </a:p>
        </p:txBody>
      </p:sp>
      <p:sp>
        <p:nvSpPr>
          <p:cNvPr id="8" name="TextBox 7"/>
          <p:cNvSpPr txBox="1"/>
          <p:nvPr/>
        </p:nvSpPr>
        <p:spPr>
          <a:xfrm>
            <a:off x="3270712" y="959921"/>
            <a:ext cx="4953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This abrupt drop in FHR indicates umbilical cord compression.</a:t>
            </a:r>
            <a:endParaRPr lang="en-US" sz="2400" b="1" dirty="0"/>
          </a:p>
        </p:txBody>
      </p:sp>
      <p:sp>
        <p:nvSpPr>
          <p:cNvPr id="9" name="TextBox 8"/>
          <p:cNvSpPr txBox="1"/>
          <p:nvPr/>
        </p:nvSpPr>
        <p:spPr>
          <a:xfrm>
            <a:off x="3435927" y="6600629"/>
            <a:ext cx="1219200"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800" dirty="0" err="1" smtClean="0"/>
              <a:t>NCC</a:t>
            </a:r>
            <a:r>
              <a:rPr lang="en-US" sz="800" dirty="0" smtClean="0"/>
              <a:t> Monograph</a:t>
            </a:r>
            <a:endParaRPr lang="en-US" sz="800" dirty="0"/>
          </a:p>
        </p:txBody>
      </p:sp>
    </p:spTree>
    <p:extLst>
      <p:ext uri="{BB962C8B-B14F-4D97-AF65-F5344CB8AC3E}">
        <p14:creationId xmlns:p14="http://schemas.microsoft.com/office/powerpoint/2010/main" val="1757335212"/>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4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100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t>Late deceleration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009" y="4273103"/>
            <a:ext cx="2667000" cy="2222500"/>
          </a:xfrm>
          <a:prstGeom prst="rect">
            <a:avLst/>
          </a:prstGeom>
          <a:ln w="76200">
            <a:solidFill>
              <a:schemeClr val="bg2">
                <a:lumMod val="50000"/>
              </a:schemeClr>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71600"/>
            <a:ext cx="2971800" cy="2476500"/>
          </a:xfrm>
          <a:prstGeom prst="rect">
            <a:avLst/>
          </a:prstGeom>
          <a:ln w="76200">
            <a:solidFill>
              <a:schemeClr val="bg2">
                <a:lumMod val="50000"/>
              </a:schemeClr>
            </a:solidFill>
          </a:ln>
        </p:spPr>
      </p:pic>
      <p:sp>
        <p:nvSpPr>
          <p:cNvPr id="6" name="TextBox 5"/>
          <p:cNvSpPr txBox="1"/>
          <p:nvPr/>
        </p:nvSpPr>
        <p:spPr>
          <a:xfrm>
            <a:off x="3733800" y="1143000"/>
            <a:ext cx="4953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The gradual change of late decelerations indicates utero-placental insufficiency.</a:t>
            </a:r>
            <a:endParaRPr lang="en-US" sz="2400" b="1" dirty="0"/>
          </a:p>
        </p:txBody>
      </p:sp>
      <p:sp>
        <p:nvSpPr>
          <p:cNvPr id="7" name="TextBox 6"/>
          <p:cNvSpPr txBox="1"/>
          <p:nvPr/>
        </p:nvSpPr>
        <p:spPr>
          <a:xfrm>
            <a:off x="3886200" y="2514600"/>
            <a:ext cx="4648200" cy="1477328"/>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Late decelerations usually start after the peak of the contractions.  This gradual decrease from baseline to nadir is over 30 seconds or more. </a:t>
            </a:r>
            <a:r>
              <a:rPr lang="en-US" dirty="0"/>
              <a:t> </a:t>
            </a:r>
            <a:r>
              <a:rPr lang="en-US" dirty="0" smtClean="0"/>
              <a:t>These decelerations only occur with contractions.</a:t>
            </a:r>
            <a:endParaRPr lang="en-US" dirty="0"/>
          </a:p>
        </p:txBody>
      </p:sp>
      <p:sp>
        <p:nvSpPr>
          <p:cNvPr id="8" name="TextBox 7"/>
          <p:cNvSpPr txBox="1"/>
          <p:nvPr/>
        </p:nvSpPr>
        <p:spPr>
          <a:xfrm>
            <a:off x="533400" y="4156501"/>
            <a:ext cx="4800600" cy="2339102"/>
          </a:xfrm>
          <a:prstGeom prst="rect">
            <a:avLst/>
          </a:prstGeom>
          <a:ln w="57150">
            <a:solidFill>
              <a:schemeClr val="accent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smtClean="0"/>
              <a:t>Intrauterine resuscitation measures-</a:t>
            </a:r>
          </a:p>
          <a:p>
            <a:pPr algn="ctr"/>
            <a:r>
              <a:rPr lang="en-US" dirty="0"/>
              <a:t>-</a:t>
            </a:r>
            <a:r>
              <a:rPr lang="en-US" dirty="0" smtClean="0"/>
              <a:t>Maternal repositioning</a:t>
            </a:r>
          </a:p>
          <a:p>
            <a:pPr algn="ctr"/>
            <a:r>
              <a:rPr lang="en-US" dirty="0" smtClean="0"/>
              <a:t>-Fluid bolus</a:t>
            </a:r>
          </a:p>
          <a:p>
            <a:pPr algn="ctr"/>
            <a:r>
              <a:rPr lang="en-US" dirty="0" smtClean="0"/>
              <a:t>-Correction of maternal hypotension</a:t>
            </a:r>
          </a:p>
          <a:p>
            <a:pPr algn="ctr"/>
            <a:r>
              <a:rPr lang="en-US" dirty="0" smtClean="0"/>
              <a:t>-Evaluate and correct for </a:t>
            </a:r>
            <a:r>
              <a:rPr lang="en-US" dirty="0" err="1" smtClean="0"/>
              <a:t>tachysystole</a:t>
            </a:r>
            <a:endParaRPr lang="en-US" dirty="0" smtClean="0"/>
          </a:p>
          <a:p>
            <a:pPr algn="ctr"/>
            <a:r>
              <a:rPr lang="en-US" dirty="0" smtClean="0"/>
              <a:t>-Maternal oxygen supplementation by non-</a:t>
            </a:r>
            <a:r>
              <a:rPr lang="en-US" dirty="0" err="1" smtClean="0"/>
              <a:t>rebreather</a:t>
            </a:r>
            <a:r>
              <a:rPr lang="en-US" dirty="0" smtClean="0"/>
              <a:t> mask in the presence of minimal or absent variability.</a:t>
            </a:r>
            <a:endParaRPr lang="en-US" dirty="0"/>
          </a:p>
        </p:txBody>
      </p:sp>
      <p:sp>
        <p:nvSpPr>
          <p:cNvPr id="9" name="TextBox 8"/>
          <p:cNvSpPr txBox="1"/>
          <p:nvPr/>
        </p:nvSpPr>
        <p:spPr>
          <a:xfrm>
            <a:off x="3435927" y="6600629"/>
            <a:ext cx="1219200"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800" dirty="0" err="1" smtClean="0"/>
              <a:t>NCC</a:t>
            </a:r>
            <a:r>
              <a:rPr lang="en-US" sz="800" dirty="0" smtClean="0"/>
              <a:t> Monograph</a:t>
            </a:r>
            <a:endParaRPr lang="en-US" sz="800" dirty="0"/>
          </a:p>
        </p:txBody>
      </p:sp>
    </p:spTree>
    <p:extLst>
      <p:ext uri="{BB962C8B-B14F-4D97-AF65-F5344CB8AC3E}">
        <p14:creationId xmlns:p14="http://schemas.microsoft.com/office/powerpoint/2010/main" val="3718423080"/>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ppt_x</p:attrName>
                                        </p:attrNameLst>
                                      </p:cBhvr>
                                      <p:tavLst>
                                        <p:tav tm="0">
                                          <p:val>
                                            <p:strVal val="#ppt_x"/>
                                          </p:val>
                                        </p:tav>
                                        <p:tav tm="100000">
                                          <p:val>
                                            <p:strVal val="#ppt_x"/>
                                          </p:val>
                                        </p:tav>
                                      </p:tavLst>
                                    </p:anim>
                                    <p:anim calcmode="lin" valueType="num">
                                      <p:cBhvr>
                                        <p:cTn id="23"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82" y="228600"/>
            <a:ext cx="7239000" cy="838200"/>
          </a:xfrm>
        </p:spPr>
        <p:txBody>
          <a:bodyPr/>
          <a:lstStyle/>
          <a:p>
            <a:pPr algn="ctr"/>
            <a:r>
              <a:rPr lang="en-US" dirty="0" smtClean="0"/>
              <a:t>Early deceleration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09" y="1327529"/>
            <a:ext cx="2438400" cy="2032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450080"/>
            <a:ext cx="3962400" cy="2042160"/>
          </a:xfrm>
          <a:prstGeom prst="rect">
            <a:avLst/>
          </a:prstGeom>
        </p:spPr>
      </p:pic>
      <p:sp>
        <p:nvSpPr>
          <p:cNvPr id="6" name="TextBox 5"/>
          <p:cNvSpPr txBox="1"/>
          <p:nvPr/>
        </p:nvSpPr>
        <p:spPr>
          <a:xfrm>
            <a:off x="4585854" y="3188315"/>
            <a:ext cx="40870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The gradual decrease of FHR mirrors the increase and decrease of contractions.</a:t>
            </a:r>
            <a:endParaRPr lang="en-US" dirty="0"/>
          </a:p>
        </p:txBody>
      </p:sp>
      <p:sp>
        <p:nvSpPr>
          <p:cNvPr id="7" name="TextBox 6"/>
          <p:cNvSpPr txBox="1"/>
          <p:nvPr/>
        </p:nvSpPr>
        <p:spPr>
          <a:xfrm>
            <a:off x="2895600" y="1529412"/>
            <a:ext cx="35052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t>Early decelerations indicate fetal head compression.</a:t>
            </a:r>
            <a:endParaRPr lang="en-US" sz="2400"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273" y="1327529"/>
            <a:ext cx="1974273" cy="160409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3649980"/>
            <a:ext cx="3429000" cy="2842260"/>
          </a:xfrm>
          <a:prstGeom prst="rect">
            <a:avLst/>
          </a:prstGeom>
        </p:spPr>
      </p:pic>
      <p:sp>
        <p:nvSpPr>
          <p:cNvPr id="10" name="TextBox 9"/>
          <p:cNvSpPr txBox="1"/>
          <p:nvPr/>
        </p:nvSpPr>
        <p:spPr>
          <a:xfrm>
            <a:off x="3435927" y="6600629"/>
            <a:ext cx="1219200"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800" dirty="0" err="1" smtClean="0"/>
              <a:t>NCC</a:t>
            </a:r>
            <a:r>
              <a:rPr lang="en-US" sz="800" dirty="0" smtClean="0"/>
              <a:t> Monograph</a:t>
            </a:r>
            <a:endParaRPr lang="en-US" sz="800" dirty="0"/>
          </a:p>
        </p:txBody>
      </p:sp>
      <p:sp>
        <p:nvSpPr>
          <p:cNvPr id="11" name="Oval 10"/>
          <p:cNvSpPr/>
          <p:nvPr/>
        </p:nvSpPr>
        <p:spPr>
          <a:xfrm>
            <a:off x="2247900" y="4267200"/>
            <a:ext cx="1188027"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94318" y="4953000"/>
            <a:ext cx="990600" cy="518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81100" y="5137666"/>
            <a:ext cx="1066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Early</a:t>
            </a:r>
            <a:endParaRPr lang="en-US" dirty="0"/>
          </a:p>
        </p:txBody>
      </p:sp>
      <p:cxnSp>
        <p:nvCxnSpPr>
          <p:cNvPr id="15" name="Straight Arrow Connector 14"/>
          <p:cNvCxnSpPr>
            <a:stCxn id="13" idx="0"/>
          </p:cNvCxnSpPr>
          <p:nvPr/>
        </p:nvCxnSpPr>
        <p:spPr>
          <a:xfrm flipV="1">
            <a:off x="1714500" y="4800600"/>
            <a:ext cx="533400" cy="3370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48745" y="5795757"/>
            <a:ext cx="113607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Early</a:t>
            </a:r>
            <a:endParaRPr lang="en-US" dirty="0"/>
          </a:p>
        </p:txBody>
      </p:sp>
      <p:cxnSp>
        <p:nvCxnSpPr>
          <p:cNvPr id="18" name="Straight Arrow Connector 17"/>
          <p:cNvCxnSpPr>
            <a:stCxn id="16" idx="0"/>
          </p:cNvCxnSpPr>
          <p:nvPr/>
        </p:nvCxnSpPr>
        <p:spPr>
          <a:xfrm flipV="1">
            <a:off x="6116782" y="5471160"/>
            <a:ext cx="512617" cy="3245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865955"/>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50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50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25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50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52400"/>
            <a:ext cx="2692941" cy="20275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
            <a:ext cx="2590800" cy="2159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698" y="3250276"/>
            <a:ext cx="4454769" cy="23164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0918" y="146566"/>
            <a:ext cx="2757054" cy="2067791"/>
          </a:xfrm>
          <a:prstGeom prst="rect">
            <a:avLst/>
          </a:prstGeom>
        </p:spPr>
      </p:pic>
      <p:cxnSp>
        <p:nvCxnSpPr>
          <p:cNvPr id="13" name="Straight Connector 12"/>
          <p:cNvCxnSpPr/>
          <p:nvPr/>
        </p:nvCxnSpPr>
        <p:spPr>
          <a:xfrm flipV="1">
            <a:off x="0" y="2965826"/>
            <a:ext cx="9144000" cy="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200400" y="-1"/>
            <a:ext cx="0" cy="2965828"/>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90055" y="2365663"/>
            <a:ext cx="272934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Prolonged deceleration</a:t>
            </a:r>
            <a:endParaRPr lang="en-US" dirty="0"/>
          </a:p>
        </p:txBody>
      </p:sp>
      <p:sp>
        <p:nvSpPr>
          <p:cNvPr id="17" name="TextBox 16"/>
          <p:cNvSpPr txBox="1"/>
          <p:nvPr/>
        </p:nvSpPr>
        <p:spPr>
          <a:xfrm>
            <a:off x="3581400" y="2329933"/>
            <a:ext cx="20364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err="1" smtClean="0"/>
              <a:t>Bradycardia</a:t>
            </a:r>
            <a:endParaRPr lang="en-US" dirty="0"/>
          </a:p>
        </p:txBody>
      </p:sp>
      <p:sp>
        <p:nvSpPr>
          <p:cNvPr id="23" name="TextBox 22"/>
          <p:cNvSpPr txBox="1"/>
          <p:nvPr/>
        </p:nvSpPr>
        <p:spPr>
          <a:xfrm>
            <a:off x="6705600" y="2371313"/>
            <a:ext cx="2133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Tachycardia</a:t>
            </a:r>
            <a:endParaRPr lang="en-US" dirty="0"/>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3250276"/>
            <a:ext cx="3984866" cy="2316480"/>
          </a:xfrm>
          <a:prstGeom prst="rect">
            <a:avLst/>
          </a:prstGeom>
        </p:spPr>
      </p:pic>
      <p:sp>
        <p:nvSpPr>
          <p:cNvPr id="27" name="TextBox 26"/>
          <p:cNvSpPr txBox="1"/>
          <p:nvPr/>
        </p:nvSpPr>
        <p:spPr>
          <a:xfrm>
            <a:off x="228599" y="3071444"/>
            <a:ext cx="381000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err="1" smtClean="0"/>
              <a:t>Pseudosinusoidal</a:t>
            </a:r>
            <a:endParaRPr lang="en-US" dirty="0"/>
          </a:p>
        </p:txBody>
      </p:sp>
      <p:sp>
        <p:nvSpPr>
          <p:cNvPr id="28" name="TextBox 27"/>
          <p:cNvSpPr txBox="1"/>
          <p:nvPr/>
        </p:nvSpPr>
        <p:spPr>
          <a:xfrm>
            <a:off x="5332582" y="3078457"/>
            <a:ext cx="2667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Sinusoidal</a:t>
            </a:r>
            <a:endParaRPr lang="en-US" dirty="0"/>
          </a:p>
        </p:txBody>
      </p:sp>
      <p:sp>
        <p:nvSpPr>
          <p:cNvPr id="2" name="TextBox 1"/>
          <p:cNvSpPr txBox="1"/>
          <p:nvPr/>
        </p:nvSpPr>
        <p:spPr>
          <a:xfrm>
            <a:off x="228600" y="5829165"/>
            <a:ext cx="8458200" cy="830997"/>
          </a:xfrm>
          <a:prstGeom prst="rect">
            <a:avLst/>
          </a:prstGeom>
          <a:solidFill>
            <a:schemeClr val="bg2">
              <a:lumMod val="7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Please find more helpful information at :  </a:t>
            </a:r>
            <a:r>
              <a:rPr lang="en-US" sz="2400" dirty="0" smtClean="0">
                <a:hlinkClick r:id="rId8"/>
              </a:rPr>
              <a:t>dmganser2.weebly.com</a:t>
            </a:r>
            <a:endParaRPr lang="en-US" sz="2400" dirty="0"/>
          </a:p>
        </p:txBody>
      </p:sp>
    </p:spTree>
    <p:extLst>
      <p:ext uri="{BB962C8B-B14F-4D97-AF65-F5344CB8AC3E}">
        <p14:creationId xmlns:p14="http://schemas.microsoft.com/office/powerpoint/2010/main" val="1669374435"/>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20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10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30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100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457200"/>
          </a:xfrm>
        </p:spPr>
        <p:txBody>
          <a:bodyPr>
            <a:normAutofit/>
          </a:bodyPr>
          <a:lstStyle/>
          <a:p>
            <a:pPr algn="ctr"/>
            <a:r>
              <a:rPr lang="en-US" sz="2400" dirty="0" smtClean="0"/>
              <a:t>references</a:t>
            </a:r>
            <a:endParaRPr lang="en-US" sz="2400" dirty="0"/>
          </a:p>
        </p:txBody>
      </p:sp>
      <p:sp>
        <p:nvSpPr>
          <p:cNvPr id="3" name="Content Placeholder 2"/>
          <p:cNvSpPr>
            <a:spLocks noGrp="1"/>
          </p:cNvSpPr>
          <p:nvPr>
            <p:ph idx="1"/>
          </p:nvPr>
        </p:nvSpPr>
        <p:spPr>
          <a:xfrm>
            <a:off x="152400" y="609600"/>
            <a:ext cx="8610600" cy="60198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buNone/>
            </a:pPr>
            <a:r>
              <a:rPr lang="en-US" sz="1600" dirty="0" err="1"/>
              <a:t>Fedorka</a:t>
            </a:r>
            <a:r>
              <a:rPr lang="en-US" sz="1600" dirty="0"/>
              <a:t>, P. (2010). Electronic fetal monitoring: an update. </a:t>
            </a:r>
            <a:r>
              <a:rPr lang="en-US" sz="1600" i="1" dirty="0"/>
              <a:t>Journal of Legal Nurse </a:t>
            </a:r>
            <a:endParaRPr lang="en-US" sz="1600" i="1" dirty="0" smtClean="0"/>
          </a:p>
          <a:p>
            <a:pPr marL="0" indent="0">
              <a:buNone/>
            </a:pPr>
            <a:r>
              <a:rPr lang="en-US" sz="1600" i="1" dirty="0"/>
              <a:t>	</a:t>
            </a:r>
            <a:r>
              <a:rPr lang="en-US" sz="1600" i="1" dirty="0" smtClean="0"/>
              <a:t>Consulting</a:t>
            </a:r>
            <a:r>
              <a:rPr lang="en-US" sz="1600" dirty="0"/>
              <a:t>, 21(1), 15-18. Retrieved from </a:t>
            </a:r>
            <a:r>
              <a:rPr lang="en-US" sz="1600" dirty="0" err="1"/>
              <a:t>EBSCO</a:t>
            </a:r>
            <a:r>
              <a:rPr lang="en-US" sz="1600" dirty="0"/>
              <a:t> </a:t>
            </a:r>
            <a:endParaRPr lang="en-US" sz="1600" dirty="0" smtClean="0"/>
          </a:p>
          <a:p>
            <a:pPr marL="0" indent="0">
              <a:buNone/>
            </a:pPr>
            <a:r>
              <a:rPr lang="en-US" sz="1600" dirty="0" smtClean="0"/>
              <a:t>	http</a:t>
            </a:r>
            <a:r>
              <a:rPr lang="en-US" sz="1600" dirty="0"/>
              <a:t>://</a:t>
            </a:r>
            <a:r>
              <a:rPr lang="en-US" sz="1600" dirty="0" smtClean="0"/>
              <a:t>web.ebscohost.com.ezp.waldenulibrary.org/ehost/pdfviewer/pdfviewer?si</a:t>
            </a:r>
          </a:p>
          <a:p>
            <a:pPr marL="0" indent="0">
              <a:buNone/>
            </a:pPr>
            <a:r>
              <a:rPr lang="en-US" sz="1600" dirty="0"/>
              <a:t>	</a:t>
            </a:r>
            <a:r>
              <a:rPr lang="en-US" sz="1600" dirty="0" smtClean="0"/>
              <a:t>d=</a:t>
            </a:r>
            <a:r>
              <a:rPr lang="en-US" sz="1600" dirty="0" err="1" smtClean="0"/>
              <a:t>e2f19c0f-c74c-41f2-b5cc-7b4eb9485962%40sessionmgr13&amp;vid</a:t>
            </a:r>
            <a:r>
              <a:rPr lang="en-US" sz="1600" dirty="0" smtClean="0"/>
              <a:t>=</a:t>
            </a:r>
            <a:r>
              <a:rPr lang="en-US" sz="1600" dirty="0" err="1" smtClean="0"/>
              <a:t>7&amp;hid</a:t>
            </a:r>
            <a:r>
              <a:rPr lang="en-US" sz="1600" dirty="0" smtClean="0"/>
              <a:t>=15</a:t>
            </a:r>
          </a:p>
          <a:p>
            <a:pPr marL="0" indent="0">
              <a:buNone/>
            </a:pPr>
            <a:r>
              <a:rPr lang="en-US" sz="1600" dirty="0" smtClean="0"/>
              <a:t>Lyndon, A. &amp; Ali, </a:t>
            </a:r>
            <a:r>
              <a:rPr lang="en-US" sz="1600" dirty="0" err="1" smtClean="0"/>
              <a:t>L.U</a:t>
            </a:r>
            <a:r>
              <a:rPr lang="en-US" sz="1600" dirty="0" smtClean="0"/>
              <a:t>. (Eds.) (2009).  </a:t>
            </a:r>
            <a:r>
              <a:rPr lang="en-US" sz="1600" i="1" dirty="0" smtClean="0"/>
              <a:t>Fetal Heart Monitoring: Principles and Practices </a:t>
            </a:r>
          </a:p>
          <a:p>
            <a:pPr marL="0" indent="0">
              <a:buNone/>
            </a:pPr>
            <a:r>
              <a:rPr lang="en-US" sz="1600" i="1" dirty="0"/>
              <a:t>	</a:t>
            </a:r>
            <a:r>
              <a:rPr lang="en-US" sz="1600" i="1" dirty="0" smtClean="0"/>
              <a:t>(4</a:t>
            </a:r>
            <a:r>
              <a:rPr lang="en-US" sz="1600" i="1" baseline="30000" dirty="0" smtClean="0"/>
              <a:t>th</a:t>
            </a:r>
            <a:r>
              <a:rPr lang="en-US" sz="1600" i="1" dirty="0" smtClean="0"/>
              <a:t> ed.). </a:t>
            </a:r>
            <a:r>
              <a:rPr lang="en-US" sz="1600" dirty="0" smtClean="0"/>
              <a:t>Washington D.C.: Kendall Hunt.</a:t>
            </a:r>
          </a:p>
          <a:p>
            <a:pPr marL="0" indent="0">
              <a:buNone/>
            </a:pPr>
            <a:r>
              <a:rPr lang="en-US" sz="1600" dirty="0" err="1" smtClean="0"/>
              <a:t>Macones</a:t>
            </a:r>
            <a:r>
              <a:rPr lang="en-US" sz="1600" dirty="0" smtClean="0"/>
              <a:t>, </a:t>
            </a:r>
            <a:r>
              <a:rPr lang="en-US" sz="1600" dirty="0" err="1" smtClean="0"/>
              <a:t>G.A</a:t>
            </a:r>
            <a:r>
              <a:rPr lang="en-US" sz="1600" dirty="0" smtClean="0"/>
              <a:t>., Hankins, </a:t>
            </a:r>
            <a:r>
              <a:rPr lang="en-US" sz="1600" dirty="0" err="1" smtClean="0"/>
              <a:t>G.D.V</a:t>
            </a:r>
            <a:r>
              <a:rPr lang="en-US" sz="1600" dirty="0" smtClean="0"/>
              <a:t>., </a:t>
            </a:r>
            <a:r>
              <a:rPr lang="en-US" sz="1600" dirty="0" err="1" smtClean="0"/>
              <a:t>Spong</a:t>
            </a:r>
            <a:r>
              <a:rPr lang="en-US" sz="1600" dirty="0" smtClean="0"/>
              <a:t>, </a:t>
            </a:r>
            <a:r>
              <a:rPr lang="en-US" sz="1600" dirty="0" err="1" smtClean="0"/>
              <a:t>C.Y</a:t>
            </a:r>
            <a:r>
              <a:rPr lang="en-US" sz="1600" dirty="0" smtClean="0"/>
              <a:t>., </a:t>
            </a:r>
            <a:r>
              <a:rPr lang="en-US" sz="1600" dirty="0" err="1" smtClean="0"/>
              <a:t>Hauth</a:t>
            </a:r>
            <a:r>
              <a:rPr lang="en-US" sz="1600" dirty="0" smtClean="0"/>
              <a:t>, J., &amp; Moore, T. (2008). The 2008 </a:t>
            </a:r>
          </a:p>
          <a:p>
            <a:pPr marL="0" indent="0">
              <a:buNone/>
            </a:pPr>
            <a:r>
              <a:rPr lang="en-US" sz="1600" dirty="0"/>
              <a:t>	</a:t>
            </a:r>
            <a:r>
              <a:rPr lang="en-US" sz="1600" dirty="0" smtClean="0"/>
              <a:t>National Institute of Child Health and Human Development workshop report</a:t>
            </a:r>
          </a:p>
          <a:p>
            <a:pPr marL="0" indent="0">
              <a:buNone/>
            </a:pPr>
            <a:r>
              <a:rPr lang="en-US" sz="1600" dirty="0"/>
              <a:t>	</a:t>
            </a:r>
            <a:r>
              <a:rPr lang="en-US" sz="1600" dirty="0" smtClean="0"/>
              <a:t> on electronic fetal monitoring. </a:t>
            </a:r>
            <a:r>
              <a:rPr lang="en-US" sz="1600" dirty="0"/>
              <a:t> </a:t>
            </a:r>
            <a:r>
              <a:rPr lang="en-US" sz="1600" i="1" dirty="0" smtClean="0"/>
              <a:t>Journal of Obstetrics, Gynecologic and </a:t>
            </a:r>
          </a:p>
          <a:p>
            <a:pPr marL="0" indent="0">
              <a:buNone/>
            </a:pPr>
            <a:r>
              <a:rPr lang="en-US" sz="1600" i="1" dirty="0"/>
              <a:t>	</a:t>
            </a:r>
            <a:r>
              <a:rPr lang="en-US" sz="1600" i="1" dirty="0" smtClean="0"/>
              <a:t>Neonatal Nursing, 37(5</a:t>
            </a:r>
            <a:r>
              <a:rPr lang="en-US" sz="1600" dirty="0" smtClean="0"/>
              <a:t>), 510-515.</a:t>
            </a:r>
          </a:p>
          <a:p>
            <a:pPr marL="0" indent="0">
              <a:buNone/>
            </a:pPr>
            <a:r>
              <a:rPr lang="en-US" sz="1600" dirty="0" smtClean="0"/>
              <a:t>Murray, S.S. &amp; McKinney, </a:t>
            </a:r>
            <a:r>
              <a:rPr lang="en-US" sz="1600" dirty="0" err="1" smtClean="0"/>
              <a:t>E.S</a:t>
            </a:r>
            <a:r>
              <a:rPr lang="en-US" sz="1600" dirty="0" smtClean="0"/>
              <a:t>. (2010).  </a:t>
            </a:r>
            <a:r>
              <a:rPr lang="en-US" sz="1600" i="1" dirty="0" smtClean="0"/>
              <a:t>Foundations of maternal-newborn and women’s </a:t>
            </a:r>
          </a:p>
          <a:p>
            <a:pPr marL="0" indent="0">
              <a:buNone/>
            </a:pPr>
            <a:r>
              <a:rPr lang="en-US" sz="1600" i="1" dirty="0"/>
              <a:t>	</a:t>
            </a:r>
            <a:r>
              <a:rPr lang="en-US" sz="1600" i="1" dirty="0" smtClean="0"/>
              <a:t>health nursing (5</a:t>
            </a:r>
            <a:r>
              <a:rPr lang="en-US" sz="1600" i="1" baseline="30000" dirty="0" smtClean="0"/>
              <a:t>th</a:t>
            </a:r>
            <a:r>
              <a:rPr lang="en-US" sz="1600" i="1" dirty="0" smtClean="0"/>
              <a:t> Ed.).   </a:t>
            </a:r>
            <a:r>
              <a:rPr lang="en-US" sz="1600" dirty="0" smtClean="0"/>
              <a:t>Maryland Heights, MO: Elsevier.</a:t>
            </a:r>
          </a:p>
          <a:p>
            <a:pPr marL="0" indent="0">
              <a:buNone/>
            </a:pPr>
            <a:r>
              <a:rPr lang="en-US" sz="1600" dirty="0" smtClean="0"/>
              <a:t>National Certification Corporation (2010). </a:t>
            </a:r>
            <a:r>
              <a:rPr lang="en-US" sz="1600" dirty="0" err="1" smtClean="0"/>
              <a:t>NICHD</a:t>
            </a:r>
            <a:r>
              <a:rPr lang="en-US" sz="1600" dirty="0" smtClean="0"/>
              <a:t> Definitions and classifications: </a:t>
            </a:r>
          </a:p>
          <a:p>
            <a:pPr marL="0" indent="0">
              <a:buNone/>
            </a:pPr>
            <a:r>
              <a:rPr lang="en-US" sz="1600" dirty="0"/>
              <a:t>	</a:t>
            </a:r>
            <a:r>
              <a:rPr lang="en-US" sz="1600" dirty="0" smtClean="0"/>
              <a:t>Application to electronic fetal monitoring interpretation.  </a:t>
            </a:r>
            <a:r>
              <a:rPr lang="en-US" sz="1600" i="1" dirty="0" err="1" smtClean="0"/>
              <a:t>NCC</a:t>
            </a:r>
            <a:r>
              <a:rPr lang="en-US" sz="1600" i="1" dirty="0" smtClean="0"/>
              <a:t> Monograph, </a:t>
            </a:r>
          </a:p>
          <a:p>
            <a:pPr marL="0" indent="0">
              <a:buNone/>
            </a:pPr>
            <a:r>
              <a:rPr lang="en-US" sz="1600" i="1" dirty="0"/>
              <a:t>	</a:t>
            </a:r>
            <a:r>
              <a:rPr lang="en-US" sz="1600" i="1" dirty="0" smtClean="0"/>
              <a:t>3</a:t>
            </a:r>
            <a:r>
              <a:rPr lang="en-US" sz="1600" dirty="0" smtClean="0"/>
              <a:t>(1).</a:t>
            </a:r>
          </a:p>
          <a:p>
            <a:pPr marL="0" indent="0">
              <a:buNone/>
            </a:pPr>
            <a:r>
              <a:rPr lang="en-US" sz="1600" dirty="0" smtClean="0"/>
              <a:t>Sharma, </a:t>
            </a:r>
            <a:r>
              <a:rPr lang="en-US" sz="1600" dirty="0" err="1" smtClean="0"/>
              <a:t>D.L</a:t>
            </a:r>
            <a:r>
              <a:rPr lang="en-US" sz="1600" dirty="0" smtClean="0"/>
              <a:t>. (2008).  Electronic fetal monitoring [Slideshow]. Retrieved from</a:t>
            </a:r>
          </a:p>
          <a:p>
            <a:pPr marL="0" indent="0">
              <a:buNone/>
            </a:pPr>
            <a:r>
              <a:rPr lang="en-US" sz="1600" dirty="0"/>
              <a:t>	http://</a:t>
            </a:r>
            <a:r>
              <a:rPr lang="en-US" sz="1600" dirty="0" smtClean="0"/>
              <a:t>www.obgyn.net/educational-tutorials/article/12571.</a:t>
            </a:r>
          </a:p>
          <a:p>
            <a:pPr marL="0" indent="0">
              <a:buNone/>
            </a:pPr>
            <a:r>
              <a:rPr lang="en-US" sz="1600" dirty="0" smtClean="0"/>
              <a:t>Stevenson, </a:t>
            </a:r>
            <a:r>
              <a:rPr lang="en-US" sz="1600" dirty="0" err="1" smtClean="0"/>
              <a:t>D.K</a:t>
            </a:r>
            <a:r>
              <a:rPr lang="en-US" sz="1600" dirty="0" smtClean="0"/>
              <a:t>. &amp; </a:t>
            </a:r>
            <a:r>
              <a:rPr lang="en-US" sz="1600" dirty="0" err="1" smtClean="0"/>
              <a:t>Benitz</a:t>
            </a:r>
            <a:r>
              <a:rPr lang="en-US" sz="1600" dirty="0" smtClean="0"/>
              <a:t>, </a:t>
            </a:r>
            <a:r>
              <a:rPr lang="en-US" sz="1600" dirty="0" err="1" smtClean="0"/>
              <a:t>W.E</a:t>
            </a:r>
            <a:r>
              <a:rPr lang="en-US" sz="1600" dirty="0" smtClean="0"/>
              <a:t>. (2003).  Fetal and neonatal brain injury: Mechanisms, </a:t>
            </a:r>
          </a:p>
          <a:p>
            <a:pPr marL="0" indent="0">
              <a:buNone/>
            </a:pPr>
            <a:r>
              <a:rPr lang="en-US" sz="1600" dirty="0"/>
              <a:t>	</a:t>
            </a:r>
            <a:r>
              <a:rPr lang="en-US" sz="1600" dirty="0" smtClean="0"/>
              <a:t>management, and the risks of practices (3</a:t>
            </a:r>
            <a:r>
              <a:rPr lang="en-US" sz="1600" baseline="30000" dirty="0" smtClean="0"/>
              <a:t>rd</a:t>
            </a:r>
            <a:r>
              <a:rPr lang="en-US" sz="1600" dirty="0" smtClean="0"/>
              <a:t> Ed.). New York, NY: Cambridge </a:t>
            </a:r>
          </a:p>
          <a:p>
            <a:pPr marL="0" indent="0">
              <a:buNone/>
            </a:pPr>
            <a:r>
              <a:rPr lang="en-US" sz="1600" dirty="0"/>
              <a:t>	</a:t>
            </a:r>
            <a:r>
              <a:rPr lang="en-US" sz="1600" dirty="0" smtClean="0"/>
              <a:t>University Press.</a:t>
            </a:r>
            <a:endParaRPr lang="en-US" sz="1600" dirty="0"/>
          </a:p>
        </p:txBody>
      </p:sp>
    </p:spTree>
    <p:extLst>
      <p:ext uri="{BB962C8B-B14F-4D97-AF65-F5344CB8AC3E}">
        <p14:creationId xmlns:p14="http://schemas.microsoft.com/office/powerpoint/2010/main" val="1358737774"/>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239000" cy="670560"/>
          </a:xfrm>
        </p:spPr>
        <p:style>
          <a:lnRef idx="0">
            <a:schemeClr val="dk1"/>
          </a:lnRef>
          <a:fillRef idx="3">
            <a:schemeClr val="dk1"/>
          </a:fillRef>
          <a:effectRef idx="3">
            <a:schemeClr val="dk1"/>
          </a:effectRef>
          <a:fontRef idx="minor">
            <a:schemeClr val="lt1"/>
          </a:fontRef>
        </p:style>
        <p:txBody>
          <a:bodyPr>
            <a:normAutofit/>
          </a:bodyPr>
          <a:lstStyle/>
          <a:p>
            <a:pPr algn="ctr"/>
            <a:r>
              <a:rPr lang="en-US" sz="4000" dirty="0" smtClean="0"/>
              <a:t>objectives</a:t>
            </a:r>
            <a:endParaRPr lang="en-US" sz="4000" dirty="0"/>
          </a:p>
        </p:txBody>
      </p:sp>
      <p:sp>
        <p:nvSpPr>
          <p:cNvPr id="3" name="Content Placeholder 2"/>
          <p:cNvSpPr>
            <a:spLocks noGrp="1"/>
          </p:cNvSpPr>
          <p:nvPr>
            <p:ph idx="1"/>
          </p:nvPr>
        </p:nvSpPr>
        <p:spPr>
          <a:xfrm>
            <a:off x="304800" y="1066800"/>
            <a:ext cx="8458200" cy="5465136"/>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US" sz="3200" b="1" dirty="0" smtClean="0"/>
              <a:t>Students will be able to</a:t>
            </a:r>
          </a:p>
          <a:p>
            <a:pPr marL="0" indent="0">
              <a:buNone/>
            </a:pPr>
            <a:r>
              <a:rPr lang="en-US" dirty="0"/>
              <a:t>	</a:t>
            </a:r>
            <a:r>
              <a:rPr lang="en-US" dirty="0" smtClean="0"/>
              <a:t>-Discuss types of monitoring- external vs. </a:t>
            </a:r>
          </a:p>
          <a:p>
            <a:pPr marL="0" indent="0">
              <a:buNone/>
            </a:pPr>
            <a:r>
              <a:rPr lang="en-US" dirty="0"/>
              <a:t>	</a:t>
            </a:r>
            <a:r>
              <a:rPr lang="en-US" dirty="0" smtClean="0"/>
              <a:t>	internal.</a:t>
            </a:r>
          </a:p>
          <a:p>
            <a:pPr marL="0" indent="0">
              <a:buNone/>
            </a:pPr>
            <a:r>
              <a:rPr lang="en-US" dirty="0"/>
              <a:t>	</a:t>
            </a:r>
            <a:r>
              <a:rPr lang="en-US" dirty="0" smtClean="0"/>
              <a:t>-Identify baseline FHR.</a:t>
            </a:r>
          </a:p>
          <a:p>
            <a:pPr marL="0" indent="0">
              <a:buNone/>
            </a:pPr>
            <a:r>
              <a:rPr lang="en-US" dirty="0"/>
              <a:t>	</a:t>
            </a:r>
            <a:r>
              <a:rPr lang="en-US" dirty="0" smtClean="0"/>
              <a:t>-Identify FHR variability.</a:t>
            </a:r>
          </a:p>
          <a:p>
            <a:pPr marL="0" indent="0">
              <a:buNone/>
            </a:pPr>
            <a:r>
              <a:rPr lang="en-US" dirty="0"/>
              <a:t>	</a:t>
            </a:r>
            <a:r>
              <a:rPr lang="en-US" dirty="0" smtClean="0"/>
              <a:t>-Identify FHR decelerations.</a:t>
            </a:r>
          </a:p>
          <a:p>
            <a:pPr marL="0" indent="0">
              <a:buNone/>
            </a:pPr>
            <a:r>
              <a:rPr lang="en-US" dirty="0"/>
              <a:t>	</a:t>
            </a:r>
            <a:r>
              <a:rPr lang="en-US" dirty="0" smtClean="0"/>
              <a:t>-Identify FHR accelerations.</a:t>
            </a:r>
          </a:p>
          <a:p>
            <a:pPr marL="0" indent="0">
              <a:buNone/>
            </a:pPr>
            <a:r>
              <a:rPr lang="en-US" dirty="0"/>
              <a:t>	</a:t>
            </a:r>
            <a:r>
              <a:rPr lang="en-US" dirty="0" smtClean="0"/>
              <a:t>-Understand reason for FHR </a:t>
            </a:r>
            <a:r>
              <a:rPr lang="en-US" dirty="0" err="1" smtClean="0"/>
              <a:t>declerations</a:t>
            </a:r>
            <a:r>
              <a:rPr lang="en-US" dirty="0" smtClean="0"/>
              <a:t>.</a:t>
            </a:r>
          </a:p>
          <a:p>
            <a:pPr marL="0" indent="0">
              <a:buNone/>
            </a:pPr>
            <a:r>
              <a:rPr lang="en-US" dirty="0"/>
              <a:t>	</a:t>
            </a:r>
            <a:r>
              <a:rPr lang="en-US" dirty="0" smtClean="0"/>
              <a:t>-Discuss frequency, duration, and intensity 			of contractions.</a:t>
            </a:r>
          </a:p>
          <a:p>
            <a:pPr marL="0" indent="0">
              <a:buNone/>
            </a:pPr>
            <a:r>
              <a:rPr lang="en-US" dirty="0"/>
              <a:t>	</a:t>
            </a:r>
          </a:p>
        </p:txBody>
      </p:sp>
    </p:spTree>
    <p:extLst>
      <p:ext uri="{BB962C8B-B14F-4D97-AF65-F5344CB8AC3E}">
        <p14:creationId xmlns:p14="http://schemas.microsoft.com/office/powerpoint/2010/main" val="1990090972"/>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500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500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500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500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500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fontScale="90000"/>
          </a:bodyPr>
          <a:lstStyle/>
          <a:p>
            <a:pPr algn="ctr"/>
            <a:r>
              <a:rPr lang="en-US" dirty="0" smtClean="0"/>
              <a:t>History of electronic fetal monitoring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442152"/>
              </p:ext>
            </p:extLst>
          </p:nvPr>
        </p:nvGraphicFramePr>
        <p:xfrm>
          <a:off x="533400" y="1447800"/>
          <a:ext cx="7848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62200" y="6248400"/>
            <a:ext cx="63246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Reference: Lyndon, A. &amp; Ali, </a:t>
            </a:r>
            <a:r>
              <a:rPr lang="en-US" sz="1200" dirty="0" err="1" smtClean="0"/>
              <a:t>L.U</a:t>
            </a:r>
            <a:r>
              <a:rPr lang="en-US" sz="1200" dirty="0" smtClean="0"/>
              <a:t>. (2009</a:t>
            </a:r>
            <a:r>
              <a:rPr lang="en-US" sz="1200" dirty="0"/>
              <a:t>), Sharma , </a:t>
            </a:r>
            <a:r>
              <a:rPr lang="en-US" sz="1200" dirty="0" err="1"/>
              <a:t>D.L</a:t>
            </a:r>
            <a:r>
              <a:rPr lang="en-US" sz="1200" dirty="0"/>
              <a:t>. (</a:t>
            </a:r>
            <a:r>
              <a:rPr lang="en-US" sz="1200" dirty="0" smtClean="0"/>
              <a:t>2010), Stevenson &amp; </a:t>
            </a:r>
            <a:r>
              <a:rPr lang="en-US" sz="1200" dirty="0" err="1" smtClean="0"/>
              <a:t>Benitz</a:t>
            </a:r>
            <a:r>
              <a:rPr lang="en-US" sz="1200" dirty="0" smtClean="0"/>
              <a:t> (2003)</a:t>
            </a:r>
            <a:endParaRPr lang="en-US" sz="1200" dirty="0"/>
          </a:p>
        </p:txBody>
      </p:sp>
    </p:spTree>
    <p:extLst>
      <p:ext uri="{BB962C8B-B14F-4D97-AF65-F5344CB8AC3E}">
        <p14:creationId xmlns:p14="http://schemas.microsoft.com/office/powerpoint/2010/main" val="4132098233"/>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7239000" cy="822960"/>
          </a:xfrm>
        </p:spPr>
        <p:txBody>
          <a:bodyPr/>
          <a:lstStyle/>
          <a:p>
            <a:pPr algn="ctr"/>
            <a:r>
              <a:rPr lang="en-US" dirty="0" smtClean="0"/>
              <a:t>Monitoring contractions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41" y="4628827"/>
            <a:ext cx="2971800" cy="2132343"/>
          </a:xfrm>
          <a:prstGeom prst="rect">
            <a:avLst/>
          </a:prstGeom>
        </p:spPr>
      </p:pic>
      <p:sp>
        <p:nvSpPr>
          <p:cNvPr id="8" name="TextBox 7"/>
          <p:cNvSpPr txBox="1"/>
          <p:nvPr/>
        </p:nvSpPr>
        <p:spPr>
          <a:xfrm>
            <a:off x="628650" y="1219200"/>
            <a:ext cx="3276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smtClean="0"/>
              <a:t>Palpation</a:t>
            </a:r>
            <a:endParaRPr lang="en-US" sz="2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4" y="1975081"/>
            <a:ext cx="2532132" cy="13218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5935" y="4076700"/>
            <a:ext cx="1482436" cy="111810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7634" y="2334322"/>
            <a:ext cx="2032000" cy="125984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7360" y="3297829"/>
            <a:ext cx="1950079" cy="139696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9289" y="4604460"/>
            <a:ext cx="2032000" cy="2134064"/>
          </a:xfrm>
          <a:prstGeom prst="rect">
            <a:avLst/>
          </a:prstGeom>
        </p:spPr>
      </p:pic>
      <p:cxnSp>
        <p:nvCxnSpPr>
          <p:cNvPr id="15" name="Straight Connector 14"/>
          <p:cNvCxnSpPr/>
          <p:nvPr/>
        </p:nvCxnSpPr>
        <p:spPr>
          <a:xfrm>
            <a:off x="0" y="3581400"/>
            <a:ext cx="4533900" cy="94796"/>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flipV="1">
            <a:off x="4495800" y="1295400"/>
            <a:ext cx="76200" cy="556260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Box 4"/>
          <p:cNvSpPr txBox="1"/>
          <p:nvPr/>
        </p:nvSpPr>
        <p:spPr>
          <a:xfrm>
            <a:off x="222790" y="3753534"/>
            <a:ext cx="265314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External </a:t>
            </a:r>
            <a:r>
              <a:rPr lang="en-US" dirty="0" err="1" smtClean="0"/>
              <a:t>tocodynamometer</a:t>
            </a:r>
            <a:endParaRPr lang="en-US" dirty="0"/>
          </a:p>
        </p:txBody>
      </p:sp>
      <p:sp>
        <p:nvSpPr>
          <p:cNvPr id="7" name="TextBox 6"/>
          <p:cNvSpPr txBox="1"/>
          <p:nvPr/>
        </p:nvSpPr>
        <p:spPr>
          <a:xfrm>
            <a:off x="4800600" y="1219200"/>
            <a:ext cx="29718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Internal</a:t>
            </a:r>
          </a:p>
          <a:p>
            <a:pPr algn="ctr"/>
            <a:r>
              <a:rPr lang="en-US" dirty="0" smtClean="0"/>
              <a:t>Intrauterine Pressure Catheter</a:t>
            </a:r>
            <a:endParaRPr lang="en-US" dirty="0"/>
          </a:p>
        </p:txBody>
      </p:sp>
    </p:spTree>
    <p:extLst>
      <p:ext uri="{BB962C8B-B14F-4D97-AF65-F5344CB8AC3E}">
        <p14:creationId xmlns:p14="http://schemas.microsoft.com/office/powerpoint/2010/main" val="3036025537"/>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3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500"/>
                                        <p:tgtEl>
                                          <p:spTgt spid="10"/>
                                        </p:tgtEl>
                                      </p:cBhvr>
                                    </p:animEffect>
                                    <p:anim calcmode="lin" valueType="num">
                                      <p:cBhvr>
                                        <p:cTn id="29" dur="1500" fill="hold"/>
                                        <p:tgtEl>
                                          <p:spTgt spid="10"/>
                                        </p:tgtEl>
                                        <p:attrNameLst>
                                          <p:attrName>ppt_x</p:attrName>
                                        </p:attrNameLst>
                                      </p:cBhvr>
                                      <p:tavLst>
                                        <p:tav tm="0">
                                          <p:val>
                                            <p:strVal val="#ppt_x"/>
                                          </p:val>
                                        </p:tav>
                                        <p:tav tm="100000">
                                          <p:val>
                                            <p:strVal val="#ppt_x"/>
                                          </p:val>
                                        </p:tav>
                                      </p:tavLst>
                                    </p:anim>
                                    <p:anim calcmode="lin" valueType="num">
                                      <p:cBhvr>
                                        <p:cTn id="30"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30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425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225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100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125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56" y="333471"/>
            <a:ext cx="7239000" cy="1143000"/>
          </a:xfrm>
        </p:spPr>
        <p:txBody>
          <a:bodyPr>
            <a:normAutofit fontScale="90000"/>
          </a:bodyPr>
          <a:lstStyle/>
          <a:p>
            <a:pPr algn="ctr"/>
            <a:r>
              <a:rPr lang="en-US" dirty="0" smtClean="0"/>
              <a:t>Monitoring fetal </a:t>
            </a:r>
            <a:br>
              <a:rPr lang="en-US" dirty="0" smtClean="0"/>
            </a:br>
            <a:r>
              <a:rPr lang="en-US" dirty="0" smtClean="0"/>
              <a:t>heart rate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644" y="4782328"/>
            <a:ext cx="2001794" cy="1436287"/>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362200"/>
            <a:ext cx="2141220" cy="1539240"/>
          </a:xfrm>
          <a:prstGeom prst="rect">
            <a:avLst/>
          </a:prstGeom>
        </p:spPr>
      </p:pic>
      <p:cxnSp>
        <p:nvCxnSpPr>
          <p:cNvPr id="6" name="Straight Connector 5"/>
          <p:cNvCxnSpPr/>
          <p:nvPr/>
        </p:nvCxnSpPr>
        <p:spPr>
          <a:xfrm flipH="1">
            <a:off x="2819400" y="4114800"/>
            <a:ext cx="76200" cy="274320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2927811" y="4114800"/>
            <a:ext cx="5295900"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5715000" y="1715869"/>
            <a:ext cx="2458699" cy="646331"/>
          </a:xfrm>
          <a:prstGeom prst="rect">
            <a:avLst/>
          </a:prstGeom>
          <a:noFill/>
        </p:spPr>
        <p:txBody>
          <a:bodyPr wrap="square" rtlCol="0">
            <a:spAutoFit/>
          </a:bodyPr>
          <a:lstStyle/>
          <a:p>
            <a:r>
              <a:rPr lang="en-US" dirty="0" smtClean="0"/>
              <a:t>External continuous ultrasound monitors</a:t>
            </a:r>
            <a:endParaRPr lang="en-US" dirty="0"/>
          </a:p>
        </p:txBody>
      </p:sp>
      <p:sp>
        <p:nvSpPr>
          <p:cNvPr id="11" name="TextBox 10"/>
          <p:cNvSpPr txBox="1"/>
          <p:nvPr/>
        </p:nvSpPr>
        <p:spPr>
          <a:xfrm>
            <a:off x="2927812" y="4154454"/>
            <a:ext cx="2598420" cy="1200329"/>
          </a:xfrm>
          <a:prstGeom prst="rect">
            <a:avLst/>
          </a:prstGeom>
          <a:noFill/>
        </p:spPr>
        <p:txBody>
          <a:bodyPr wrap="square" rtlCol="0">
            <a:spAutoFit/>
          </a:bodyPr>
          <a:lstStyle/>
          <a:p>
            <a:r>
              <a:rPr lang="en-US" dirty="0" smtClean="0"/>
              <a:t>Internal fetal scalp electrode for continuous fetal heart rate tracing.</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5334001"/>
            <a:ext cx="2084627" cy="12192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8073" y="4189090"/>
            <a:ext cx="3124200" cy="2499360"/>
          </a:xfrm>
          <a:prstGeom prst="rect">
            <a:avLst/>
          </a:prstGeom>
        </p:spPr>
      </p:pic>
      <p:sp>
        <p:nvSpPr>
          <p:cNvPr id="14" name="TextBox 13"/>
          <p:cNvSpPr txBox="1"/>
          <p:nvPr/>
        </p:nvSpPr>
        <p:spPr>
          <a:xfrm>
            <a:off x="20781" y="1669702"/>
            <a:ext cx="5188045" cy="369332"/>
          </a:xfrm>
          <a:prstGeom prst="rect">
            <a:avLst/>
          </a:prstGeom>
          <a:noFill/>
        </p:spPr>
        <p:txBody>
          <a:bodyPr wrap="square" rtlCol="0">
            <a:spAutoFit/>
          </a:bodyPr>
          <a:lstStyle/>
          <a:p>
            <a:r>
              <a:rPr lang="en-US" dirty="0" smtClean="0"/>
              <a:t>External devices  for listening to fetus</a:t>
            </a:r>
            <a:endParaRPr lang="en-US"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644" y="2880269"/>
            <a:ext cx="1810615" cy="1448492"/>
          </a:xfrm>
          <a:prstGeom prst="rect">
            <a:avLst/>
          </a:prstGeom>
        </p:spPr>
      </p:pic>
      <p:cxnSp>
        <p:nvCxnSpPr>
          <p:cNvPr id="19" name="Straight Connector 18"/>
          <p:cNvCxnSpPr/>
          <p:nvPr/>
        </p:nvCxnSpPr>
        <p:spPr>
          <a:xfrm flipV="1">
            <a:off x="5505450" y="1541873"/>
            <a:ext cx="0" cy="2572927"/>
          </a:xfrm>
          <a:prstGeom prst="line">
            <a:avLst/>
          </a:prstGeom>
        </p:spPr>
        <p:style>
          <a:lnRef idx="3">
            <a:schemeClr val="accent4"/>
          </a:lnRef>
          <a:fillRef idx="0">
            <a:schemeClr val="accent4"/>
          </a:fillRef>
          <a:effectRef idx="2">
            <a:schemeClr val="accent4"/>
          </a:effectRef>
          <a:fontRef idx="minor">
            <a:schemeClr val="tx1"/>
          </a:fontRef>
        </p:style>
      </p:cxn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144" y="2156023"/>
            <a:ext cx="1634830" cy="1891513"/>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3845" y="2095038"/>
            <a:ext cx="1407933" cy="733298"/>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1800" y="206535"/>
            <a:ext cx="1950889" cy="1463167"/>
          </a:xfrm>
          <a:prstGeom prst="rect">
            <a:avLst/>
          </a:prstGeom>
        </p:spPr>
      </p:pic>
      <p:sp>
        <p:nvSpPr>
          <p:cNvPr id="26" name="TextBox 25"/>
          <p:cNvSpPr txBox="1"/>
          <p:nvPr/>
        </p:nvSpPr>
        <p:spPr>
          <a:xfrm>
            <a:off x="2223845" y="3131820"/>
            <a:ext cx="15812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Early wooden </a:t>
            </a:r>
            <a:r>
              <a:rPr lang="en-US" dirty="0" err="1" smtClean="0"/>
              <a:t>stethescope</a:t>
            </a:r>
            <a:endParaRPr lang="en-US" dirty="0"/>
          </a:p>
        </p:txBody>
      </p:sp>
      <p:sp>
        <p:nvSpPr>
          <p:cNvPr id="27" name="TextBox 26"/>
          <p:cNvSpPr txBox="1"/>
          <p:nvPr/>
        </p:nvSpPr>
        <p:spPr>
          <a:xfrm>
            <a:off x="421442" y="2278362"/>
            <a:ext cx="1427019" cy="36664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err="1" smtClean="0"/>
              <a:t>Fetoscope</a:t>
            </a:r>
            <a:endParaRPr lang="en-US" dirty="0"/>
          </a:p>
        </p:txBody>
      </p:sp>
      <p:sp>
        <p:nvSpPr>
          <p:cNvPr id="28" name="TextBox 27"/>
          <p:cNvSpPr txBox="1"/>
          <p:nvPr/>
        </p:nvSpPr>
        <p:spPr>
          <a:xfrm>
            <a:off x="229644" y="6400800"/>
            <a:ext cx="199420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Doppler</a:t>
            </a:r>
            <a:endParaRPr lang="en-US" dirty="0"/>
          </a:p>
        </p:txBody>
      </p:sp>
      <p:cxnSp>
        <p:nvCxnSpPr>
          <p:cNvPr id="30" name="Straight Arrow Connector 29"/>
          <p:cNvCxnSpPr/>
          <p:nvPr/>
        </p:nvCxnSpPr>
        <p:spPr>
          <a:xfrm flipV="1">
            <a:off x="914400" y="2645012"/>
            <a:ext cx="0" cy="63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p:nvPr/>
        </p:nvCxnSpPr>
        <p:spPr>
          <a:xfrm>
            <a:off x="2362200" y="2645011"/>
            <a:ext cx="0" cy="4567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p:nvPr/>
        </p:nvCxnSpPr>
        <p:spPr>
          <a:xfrm flipH="1">
            <a:off x="3744000" y="3604515"/>
            <a:ext cx="78782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1" name="Straight Arrow Connector 40"/>
          <p:cNvCxnSpPr/>
          <p:nvPr/>
        </p:nvCxnSpPr>
        <p:spPr>
          <a:xfrm>
            <a:off x="533400" y="5715000"/>
            <a:ext cx="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244" y="176629"/>
            <a:ext cx="1905000" cy="1539240"/>
          </a:xfrm>
          <a:prstGeom prst="rect">
            <a:avLst/>
          </a:prstGeom>
        </p:spPr>
      </p:pic>
    </p:spTree>
    <p:extLst>
      <p:ext uri="{BB962C8B-B14F-4D97-AF65-F5344CB8AC3E}">
        <p14:creationId xmlns:p14="http://schemas.microsoft.com/office/powerpoint/2010/main" val="2588009601"/>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ppt_x"/>
                                          </p:val>
                                        </p:tav>
                                        <p:tav tm="100000">
                                          <p:val>
                                            <p:strVal val="#ppt_x"/>
                                          </p:val>
                                        </p:tav>
                                      </p:tavLst>
                                    </p:anim>
                                    <p:anim calcmode="lin" valueType="num">
                                      <p:cBhvr additive="base">
                                        <p:cTn id="14"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1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1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25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25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275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10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10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10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1000"/>
                                        <p:tgtEl>
                                          <p:spTgt spid="3"/>
                                        </p:tgtEl>
                                      </p:cBhvr>
                                    </p:animEffect>
                                    <p:anim calcmode="lin" valueType="num">
                                      <p:cBhvr>
                                        <p:cTn id="93" dur="1000" fill="hold"/>
                                        <p:tgtEl>
                                          <p:spTgt spid="3"/>
                                        </p:tgtEl>
                                        <p:attrNameLst>
                                          <p:attrName>ppt_x</p:attrName>
                                        </p:attrNameLst>
                                      </p:cBhvr>
                                      <p:tavLst>
                                        <p:tav tm="0">
                                          <p:val>
                                            <p:strVal val="#ppt_x"/>
                                          </p:val>
                                        </p:tav>
                                        <p:tav tm="100000">
                                          <p:val>
                                            <p:strVal val="#ppt_x"/>
                                          </p:val>
                                        </p:tav>
                                      </p:tavLst>
                                    </p:anim>
                                    <p:anim calcmode="lin" valueType="num">
                                      <p:cBhvr>
                                        <p:cTn id="9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400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1000"/>
                                        <p:tgtEl>
                                          <p:spTgt spid="11"/>
                                        </p:tgtEl>
                                      </p:cBhvr>
                                    </p:animEffect>
                                    <p:anim calcmode="lin" valueType="num">
                                      <p:cBhvr>
                                        <p:cTn id="100" dur="1000" fill="hold"/>
                                        <p:tgtEl>
                                          <p:spTgt spid="11"/>
                                        </p:tgtEl>
                                        <p:attrNameLst>
                                          <p:attrName>ppt_x</p:attrName>
                                        </p:attrNameLst>
                                      </p:cBhvr>
                                      <p:tavLst>
                                        <p:tav tm="0">
                                          <p:val>
                                            <p:strVal val="#ppt_x"/>
                                          </p:val>
                                        </p:tav>
                                        <p:tav tm="100000">
                                          <p:val>
                                            <p:strVal val="#ppt_x"/>
                                          </p:val>
                                        </p:tav>
                                      </p:tavLst>
                                    </p:anim>
                                    <p:anim calcmode="lin" valueType="num">
                                      <p:cBhvr>
                                        <p:cTn id="10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100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100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1000"/>
                                        <p:tgtEl>
                                          <p:spTgt spid="13"/>
                                        </p:tgtEl>
                                      </p:cBhvr>
                                    </p:animEffect>
                                    <p:anim calcmode="lin" valueType="num">
                                      <p:cBhvr>
                                        <p:cTn id="114" dur="1000" fill="hold"/>
                                        <p:tgtEl>
                                          <p:spTgt spid="13"/>
                                        </p:tgtEl>
                                        <p:attrNameLst>
                                          <p:attrName>ppt_x</p:attrName>
                                        </p:attrNameLst>
                                      </p:cBhvr>
                                      <p:tavLst>
                                        <p:tav tm="0">
                                          <p:val>
                                            <p:strVal val="#ppt_x"/>
                                          </p:val>
                                        </p:tav>
                                        <p:tav tm="100000">
                                          <p:val>
                                            <p:strVal val="#ppt_x"/>
                                          </p:val>
                                        </p:tav>
                                      </p:tavLst>
                                    </p:anim>
                                    <p:anim calcmode="lin" valueType="num">
                                      <p:cBhvr>
                                        <p:cTn id="1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Electronic Fetal monitors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066800"/>
            <a:ext cx="3657600" cy="27432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066800"/>
            <a:ext cx="4860324" cy="4495800"/>
          </a:xfrm>
          <a:prstGeom prst="rect">
            <a:avLst/>
          </a:prstGeom>
        </p:spPr>
      </p:pic>
      <p:sp>
        <p:nvSpPr>
          <p:cNvPr id="6" name="TextBox 5"/>
          <p:cNvSpPr txBox="1"/>
          <p:nvPr/>
        </p:nvSpPr>
        <p:spPr>
          <a:xfrm>
            <a:off x="4326924" y="5715000"/>
            <a:ext cx="4572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smtClean="0"/>
              <a:t>“Get me outta here!” –Love, Baby</a:t>
            </a:r>
            <a:endParaRPr lang="en-US" sz="2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097357"/>
            <a:ext cx="3429000" cy="2571750"/>
          </a:xfrm>
          <a:prstGeom prst="rect">
            <a:avLst/>
          </a:prstGeom>
        </p:spPr>
      </p:pic>
    </p:spTree>
    <p:extLst>
      <p:ext uri="{BB962C8B-B14F-4D97-AF65-F5344CB8AC3E}">
        <p14:creationId xmlns:p14="http://schemas.microsoft.com/office/powerpoint/2010/main" val="3402040872"/>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ppt_x</p:attrName>
                                        </p:attrNameLst>
                                      </p:cBhvr>
                                      <p:tavLst>
                                        <p:tav tm="0">
                                          <p:val>
                                            <p:strVal val="#ppt_x"/>
                                          </p:val>
                                        </p:tav>
                                        <p:tav tm="100000">
                                          <p:val>
                                            <p:strVal val="#ppt_x"/>
                                          </p:val>
                                        </p:tav>
                                      </p:tavLst>
                                    </p:anim>
                                    <p:anim calcmode="lin" valueType="num">
                                      <p:cBhvr>
                                        <p:cTn id="2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3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361604"/>
            <a:ext cx="4191000" cy="746760"/>
          </a:xfrm>
        </p:spPr>
        <p:txBody>
          <a:bodyPr/>
          <a:lstStyle/>
          <a:p>
            <a:pPr algn="ctr"/>
            <a:r>
              <a:rPr lang="en-US" dirty="0" smtClean="0"/>
              <a:t>Contractions</a:t>
            </a:r>
            <a:endParaRPr lang="en-US" dirty="0"/>
          </a:p>
        </p:txBody>
      </p:sp>
      <p:sp>
        <p:nvSpPr>
          <p:cNvPr id="6" name="Rectangle 5"/>
          <p:cNvSpPr/>
          <p:nvPr/>
        </p:nvSpPr>
        <p:spPr>
          <a:xfrm>
            <a:off x="193963" y="1447800"/>
            <a:ext cx="8382000" cy="327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62991" y="1461654"/>
            <a:ext cx="6927" cy="326274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124200" y="1447800"/>
            <a:ext cx="0" cy="3276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572000" y="1395495"/>
            <a:ext cx="0" cy="32766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096000" y="1447800"/>
            <a:ext cx="0" cy="3276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84909" y="1447800"/>
            <a:ext cx="0" cy="3262745"/>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7543800" y="1447800"/>
            <a:ext cx="0" cy="3276600"/>
          </a:xfrm>
          <a:prstGeom prst="line">
            <a:avLst/>
          </a:prstGeom>
        </p:spPr>
        <p:style>
          <a:lnRef idx="2">
            <a:schemeClr val="dk1"/>
          </a:lnRef>
          <a:fillRef idx="0">
            <a:schemeClr val="dk1"/>
          </a:fillRef>
          <a:effectRef idx="1">
            <a:schemeClr val="dk1"/>
          </a:effectRef>
          <a:fontRef idx="minor">
            <a:schemeClr val="tx1"/>
          </a:fontRef>
        </p:style>
      </p:cxnSp>
      <p:sp>
        <p:nvSpPr>
          <p:cNvPr id="32" name="Freeform 31"/>
          <p:cNvSpPr/>
          <p:nvPr/>
        </p:nvSpPr>
        <p:spPr>
          <a:xfrm>
            <a:off x="235527" y="3033795"/>
            <a:ext cx="8368146" cy="1511089"/>
          </a:xfrm>
          <a:custGeom>
            <a:avLst/>
            <a:gdLst>
              <a:gd name="connsiteX0" fmla="*/ 0 w 8368146"/>
              <a:gd name="connsiteY0" fmla="*/ 1067150 h 1511089"/>
              <a:gd name="connsiteX1" fmla="*/ 235528 w 8368146"/>
              <a:gd name="connsiteY1" fmla="*/ 1067150 h 1511089"/>
              <a:gd name="connsiteX2" fmla="*/ 235528 w 8368146"/>
              <a:gd name="connsiteY2" fmla="*/ 1067150 h 1511089"/>
              <a:gd name="connsiteX3" fmla="*/ 803564 w 8368146"/>
              <a:gd name="connsiteY3" fmla="*/ 350 h 1511089"/>
              <a:gd name="connsiteX4" fmla="*/ 1524000 w 8368146"/>
              <a:gd name="connsiteY4" fmla="*/ 1191841 h 1511089"/>
              <a:gd name="connsiteX5" fmla="*/ 2881746 w 8368146"/>
              <a:gd name="connsiteY5" fmla="*/ 1330387 h 1511089"/>
              <a:gd name="connsiteX6" fmla="*/ 3519055 w 8368146"/>
              <a:gd name="connsiteY6" fmla="*/ 138896 h 1511089"/>
              <a:gd name="connsiteX7" fmla="*/ 4336473 w 8368146"/>
              <a:gd name="connsiteY7" fmla="*/ 1371950 h 1511089"/>
              <a:gd name="connsiteX8" fmla="*/ 5846618 w 8368146"/>
              <a:gd name="connsiteY8" fmla="*/ 1344241 h 1511089"/>
              <a:gd name="connsiteX9" fmla="*/ 6525491 w 8368146"/>
              <a:gd name="connsiteY9" fmla="*/ 138896 h 1511089"/>
              <a:gd name="connsiteX10" fmla="*/ 7301346 w 8368146"/>
              <a:gd name="connsiteY10" fmla="*/ 1371950 h 1511089"/>
              <a:gd name="connsiteX11" fmla="*/ 8368146 w 8368146"/>
              <a:gd name="connsiteY11" fmla="*/ 1371950 h 1511089"/>
              <a:gd name="connsiteX12" fmla="*/ 8368146 w 8368146"/>
              <a:gd name="connsiteY12" fmla="*/ 1371950 h 151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68146" h="1511089">
                <a:moveTo>
                  <a:pt x="0" y="1067150"/>
                </a:moveTo>
                <a:lnTo>
                  <a:pt x="235528" y="1067150"/>
                </a:lnTo>
                <a:lnTo>
                  <a:pt x="235528" y="1067150"/>
                </a:lnTo>
                <a:cubicBezTo>
                  <a:pt x="330201" y="889350"/>
                  <a:pt x="588819" y="-20432"/>
                  <a:pt x="803564" y="350"/>
                </a:cubicBezTo>
                <a:cubicBezTo>
                  <a:pt x="1018309" y="21132"/>
                  <a:pt x="1177636" y="970168"/>
                  <a:pt x="1524000" y="1191841"/>
                </a:cubicBezTo>
                <a:cubicBezTo>
                  <a:pt x="1870364" y="1413514"/>
                  <a:pt x="2549237" y="1505878"/>
                  <a:pt x="2881746" y="1330387"/>
                </a:cubicBezTo>
                <a:cubicBezTo>
                  <a:pt x="3214255" y="1154896"/>
                  <a:pt x="3276601" y="131969"/>
                  <a:pt x="3519055" y="138896"/>
                </a:cubicBezTo>
                <a:cubicBezTo>
                  <a:pt x="3761509" y="145823"/>
                  <a:pt x="3948546" y="1171059"/>
                  <a:pt x="4336473" y="1371950"/>
                </a:cubicBezTo>
                <a:cubicBezTo>
                  <a:pt x="4724400" y="1572841"/>
                  <a:pt x="5481782" y="1549750"/>
                  <a:pt x="5846618" y="1344241"/>
                </a:cubicBezTo>
                <a:cubicBezTo>
                  <a:pt x="6211454" y="1138732"/>
                  <a:pt x="6283036" y="134278"/>
                  <a:pt x="6525491" y="138896"/>
                </a:cubicBezTo>
                <a:cubicBezTo>
                  <a:pt x="6767946" y="143514"/>
                  <a:pt x="6994237" y="1166441"/>
                  <a:pt x="7301346" y="1371950"/>
                </a:cubicBezTo>
                <a:cubicBezTo>
                  <a:pt x="7608455" y="1577459"/>
                  <a:pt x="8368146" y="1371950"/>
                  <a:pt x="8368146" y="1371950"/>
                </a:cubicBezTo>
                <a:lnTo>
                  <a:pt x="8368146" y="137195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b="1" dirty="0"/>
          </a:p>
        </p:txBody>
      </p:sp>
      <p:sp>
        <p:nvSpPr>
          <p:cNvPr id="33" name="TextBox 32"/>
          <p:cNvSpPr txBox="1"/>
          <p:nvPr/>
        </p:nvSpPr>
        <p:spPr>
          <a:xfrm>
            <a:off x="2663536" y="1571194"/>
            <a:ext cx="990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 minute</a:t>
            </a:r>
            <a:endParaRPr lang="en-US" dirty="0"/>
          </a:p>
        </p:txBody>
      </p:sp>
      <p:sp>
        <p:nvSpPr>
          <p:cNvPr id="34" name="TextBox 33"/>
          <p:cNvSpPr txBox="1"/>
          <p:nvPr/>
        </p:nvSpPr>
        <p:spPr>
          <a:xfrm>
            <a:off x="4076700" y="1527213"/>
            <a:ext cx="990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 minute</a:t>
            </a:r>
            <a:endParaRPr lang="en-US" dirty="0"/>
          </a:p>
        </p:txBody>
      </p:sp>
      <p:sp>
        <p:nvSpPr>
          <p:cNvPr id="35" name="TextBox 34"/>
          <p:cNvSpPr txBox="1"/>
          <p:nvPr/>
        </p:nvSpPr>
        <p:spPr>
          <a:xfrm>
            <a:off x="5600700" y="4782234"/>
            <a:ext cx="990600" cy="646331"/>
          </a:xfrm>
          <a:prstGeom prst="rect">
            <a:avLst/>
          </a:prstGeom>
          <a:noFill/>
        </p:spPr>
        <p:txBody>
          <a:bodyPr wrap="square" rtlCol="0">
            <a:spAutoFit/>
          </a:bodyPr>
          <a:lstStyle/>
          <a:p>
            <a:pPr algn="ctr"/>
            <a:r>
              <a:rPr lang="en-US" dirty="0" smtClean="0"/>
              <a:t>1 minute</a:t>
            </a:r>
            <a:endParaRPr lang="en-US" dirty="0"/>
          </a:p>
        </p:txBody>
      </p:sp>
      <p:sp>
        <p:nvSpPr>
          <p:cNvPr id="36" name="TextBox 35"/>
          <p:cNvSpPr txBox="1"/>
          <p:nvPr/>
        </p:nvSpPr>
        <p:spPr>
          <a:xfrm>
            <a:off x="7239000" y="4742765"/>
            <a:ext cx="990600" cy="646331"/>
          </a:xfrm>
          <a:prstGeom prst="rect">
            <a:avLst/>
          </a:prstGeom>
          <a:noFill/>
        </p:spPr>
        <p:txBody>
          <a:bodyPr wrap="square" rtlCol="0">
            <a:spAutoFit/>
          </a:bodyPr>
          <a:lstStyle/>
          <a:p>
            <a:pPr algn="ctr"/>
            <a:r>
              <a:rPr lang="en-US" dirty="0" smtClean="0"/>
              <a:t>1 minute</a:t>
            </a:r>
            <a:endParaRPr lang="en-US" dirty="0"/>
          </a:p>
        </p:txBody>
      </p:sp>
      <p:sp>
        <p:nvSpPr>
          <p:cNvPr id="37" name="TextBox 36"/>
          <p:cNvSpPr txBox="1"/>
          <p:nvPr/>
        </p:nvSpPr>
        <p:spPr>
          <a:xfrm>
            <a:off x="76200" y="1566684"/>
            <a:ext cx="990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 minute</a:t>
            </a:r>
            <a:endParaRPr lang="en-US" dirty="0"/>
          </a:p>
        </p:txBody>
      </p:sp>
      <p:sp>
        <p:nvSpPr>
          <p:cNvPr id="38" name="TextBox 37"/>
          <p:cNvSpPr txBox="1"/>
          <p:nvPr/>
        </p:nvSpPr>
        <p:spPr>
          <a:xfrm>
            <a:off x="1274618" y="1534140"/>
            <a:ext cx="990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 minute</a:t>
            </a:r>
            <a:endParaRPr lang="en-US" dirty="0"/>
          </a:p>
        </p:txBody>
      </p:sp>
      <p:sp>
        <p:nvSpPr>
          <p:cNvPr id="39" name="Left-Right Arrow 38"/>
          <p:cNvSpPr/>
          <p:nvPr/>
        </p:nvSpPr>
        <p:spPr>
          <a:xfrm>
            <a:off x="3257550" y="2521526"/>
            <a:ext cx="2667000" cy="3952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222979" y="304800"/>
            <a:ext cx="2971800" cy="19082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smtClean="0"/>
              <a:t>Frequency</a:t>
            </a:r>
            <a:r>
              <a:rPr lang="en-US" dirty="0" smtClean="0"/>
              <a:t> of contractions are defined as the time in minutes between the start of one contraction and the start of the next.</a:t>
            </a:r>
            <a:endParaRPr lang="en-US" dirty="0"/>
          </a:p>
        </p:txBody>
      </p:sp>
      <p:sp>
        <p:nvSpPr>
          <p:cNvPr id="41" name="TextBox 40"/>
          <p:cNvSpPr txBox="1"/>
          <p:nvPr/>
        </p:nvSpPr>
        <p:spPr>
          <a:xfrm>
            <a:off x="3562350" y="2547399"/>
            <a:ext cx="2019300" cy="369332"/>
          </a:xfrm>
          <a:prstGeom prst="rect">
            <a:avLst/>
          </a:prstGeom>
          <a:noFill/>
        </p:spPr>
        <p:txBody>
          <a:bodyPr wrap="square" rtlCol="0">
            <a:spAutoFit/>
          </a:bodyPr>
          <a:lstStyle/>
          <a:p>
            <a:pPr algn="ctr"/>
            <a:r>
              <a:rPr lang="en-US" dirty="0" smtClean="0"/>
              <a:t>2 minutes</a:t>
            </a:r>
            <a:endParaRPr lang="en-US" dirty="0"/>
          </a:p>
        </p:txBody>
      </p:sp>
      <p:sp>
        <p:nvSpPr>
          <p:cNvPr id="44" name="TextBox 43"/>
          <p:cNvSpPr txBox="1"/>
          <p:nvPr/>
        </p:nvSpPr>
        <p:spPr>
          <a:xfrm>
            <a:off x="4076700" y="5562600"/>
            <a:ext cx="4526973"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smtClean="0"/>
              <a:t>Duration</a:t>
            </a:r>
            <a:r>
              <a:rPr lang="en-US" dirty="0" smtClean="0"/>
              <a:t> is measured in seconds from the start to the end of a contraction.</a:t>
            </a:r>
            <a:endParaRPr lang="en-US" dirty="0"/>
          </a:p>
        </p:txBody>
      </p:sp>
      <p:sp>
        <p:nvSpPr>
          <p:cNvPr id="45" name="Left-Right Arrow 44"/>
          <p:cNvSpPr/>
          <p:nvPr/>
        </p:nvSpPr>
        <p:spPr>
          <a:xfrm>
            <a:off x="6172200" y="4191000"/>
            <a:ext cx="1219200" cy="4810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130820" y="4246881"/>
            <a:ext cx="1301959" cy="369332"/>
          </a:xfrm>
          <a:prstGeom prst="rect">
            <a:avLst/>
          </a:prstGeom>
          <a:noFill/>
        </p:spPr>
        <p:txBody>
          <a:bodyPr wrap="none" rtlCol="0">
            <a:spAutoFit/>
          </a:bodyPr>
          <a:lstStyle/>
          <a:p>
            <a:r>
              <a:rPr lang="en-US" dirty="0" smtClean="0"/>
              <a:t>60 seconds</a:t>
            </a:r>
            <a:endParaRPr lang="en-US" dirty="0"/>
          </a:p>
        </p:txBody>
      </p:sp>
      <p:cxnSp>
        <p:nvCxnSpPr>
          <p:cNvPr id="48" name="Straight Arrow Connector 47"/>
          <p:cNvCxnSpPr/>
          <p:nvPr/>
        </p:nvCxnSpPr>
        <p:spPr>
          <a:xfrm flipV="1">
            <a:off x="6781800" y="4781912"/>
            <a:ext cx="0" cy="7806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p:nvPr/>
        </p:nvCxnSpPr>
        <p:spPr>
          <a:xfrm flipH="1">
            <a:off x="4610100" y="2217525"/>
            <a:ext cx="612880" cy="44947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1" name="TextBox 50"/>
          <p:cNvSpPr txBox="1"/>
          <p:nvPr/>
        </p:nvSpPr>
        <p:spPr>
          <a:xfrm>
            <a:off x="76200" y="5248225"/>
            <a:ext cx="3810000" cy="135421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smtClean="0"/>
              <a:t>Intensity</a:t>
            </a:r>
            <a:r>
              <a:rPr lang="en-US" dirty="0" smtClean="0"/>
              <a:t> measures the strength of the contraction.  </a:t>
            </a:r>
            <a:r>
              <a:rPr lang="en-US" dirty="0" err="1" smtClean="0"/>
              <a:t>IUPC</a:t>
            </a:r>
            <a:r>
              <a:rPr lang="en-US" dirty="0" smtClean="0"/>
              <a:t> is the only quantitative measurement of contractions.</a:t>
            </a:r>
            <a:endParaRPr lang="en-US" dirty="0"/>
          </a:p>
        </p:txBody>
      </p:sp>
      <p:cxnSp>
        <p:nvCxnSpPr>
          <p:cNvPr id="59" name="Straight Connector 58"/>
          <p:cNvCxnSpPr/>
          <p:nvPr/>
        </p:nvCxnSpPr>
        <p:spPr>
          <a:xfrm flipH="1" flipV="1">
            <a:off x="3654136" y="3079173"/>
            <a:ext cx="100446" cy="33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2" idx="3"/>
          </p:cNvCxnSpPr>
          <p:nvPr/>
        </p:nvCxnSpPr>
        <p:spPr>
          <a:xfrm>
            <a:off x="1039091" y="3034145"/>
            <a:ext cx="2715491" cy="3919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8" name="Up-Down Arrow 67"/>
          <p:cNvSpPr/>
          <p:nvPr/>
        </p:nvSpPr>
        <p:spPr>
          <a:xfrm>
            <a:off x="2197677" y="3121491"/>
            <a:ext cx="398318" cy="13356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Intensity</a:t>
            </a:r>
            <a:endParaRPr lang="en-US" sz="800" dirty="0"/>
          </a:p>
        </p:txBody>
      </p:sp>
      <p:cxnSp>
        <p:nvCxnSpPr>
          <p:cNvPr id="71" name="Straight Arrow Connector 70"/>
          <p:cNvCxnSpPr>
            <a:stCxn id="51" idx="0"/>
          </p:cNvCxnSpPr>
          <p:nvPr/>
        </p:nvCxnSpPr>
        <p:spPr>
          <a:xfrm flipV="1">
            <a:off x="1981200" y="4544884"/>
            <a:ext cx="284018" cy="7033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68172084"/>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00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0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200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20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100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30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10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200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4" grpId="0" animBg="1"/>
      <p:bldP spid="45" grpId="0" animBg="1"/>
      <p:bldP spid="46" grpId="0"/>
      <p:bldP spid="51"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239000" cy="674132"/>
          </a:xfrm>
        </p:spPr>
        <p:txBody>
          <a:bodyPr/>
          <a:lstStyle/>
          <a:p>
            <a:pPr algn="ctr"/>
            <a:r>
              <a:rPr lang="en-US" dirty="0" err="1" smtClean="0"/>
              <a:t>fhr</a:t>
            </a:r>
            <a:r>
              <a:rPr lang="en-US" dirty="0" smtClean="0"/>
              <a:t> baseline</a:t>
            </a:r>
            <a:endParaRPr lang="en-US" dirty="0"/>
          </a:p>
        </p:txBody>
      </p:sp>
      <p:sp>
        <p:nvSpPr>
          <p:cNvPr id="5" name="Rectangle 4"/>
          <p:cNvSpPr/>
          <p:nvPr/>
        </p:nvSpPr>
        <p:spPr>
          <a:xfrm>
            <a:off x="381000" y="1905000"/>
            <a:ext cx="8229600" cy="289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81000" y="2286000"/>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3048000"/>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3810000"/>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44958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127" y="4357300"/>
            <a:ext cx="8382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120 </a:t>
            </a:r>
            <a:r>
              <a:rPr lang="en-US" sz="1200" dirty="0" err="1" smtClean="0"/>
              <a:t>BPM</a:t>
            </a:r>
            <a:endParaRPr lang="en-US" sz="1200" dirty="0"/>
          </a:p>
        </p:txBody>
      </p:sp>
      <p:sp>
        <p:nvSpPr>
          <p:cNvPr id="31" name="TextBox 30"/>
          <p:cNvSpPr txBox="1"/>
          <p:nvPr/>
        </p:nvSpPr>
        <p:spPr>
          <a:xfrm>
            <a:off x="8305800" y="3657599"/>
            <a:ext cx="8382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130 </a:t>
            </a:r>
            <a:r>
              <a:rPr lang="en-US" sz="1200" dirty="0" err="1" smtClean="0"/>
              <a:t>BPM</a:t>
            </a:r>
            <a:endParaRPr lang="en-US" sz="1200" dirty="0"/>
          </a:p>
        </p:txBody>
      </p:sp>
      <p:sp>
        <p:nvSpPr>
          <p:cNvPr id="33" name="TextBox 32"/>
          <p:cNvSpPr txBox="1"/>
          <p:nvPr/>
        </p:nvSpPr>
        <p:spPr>
          <a:xfrm>
            <a:off x="41563" y="2909500"/>
            <a:ext cx="92132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140 </a:t>
            </a:r>
            <a:r>
              <a:rPr lang="en-US" sz="1200" dirty="0" err="1" smtClean="0"/>
              <a:t>BPM</a:t>
            </a:r>
            <a:endParaRPr lang="en-US" sz="1200" dirty="0"/>
          </a:p>
        </p:txBody>
      </p:sp>
      <p:sp>
        <p:nvSpPr>
          <p:cNvPr id="34" name="TextBox 33"/>
          <p:cNvSpPr txBox="1"/>
          <p:nvPr/>
        </p:nvSpPr>
        <p:spPr>
          <a:xfrm>
            <a:off x="7924800" y="2092035"/>
            <a:ext cx="11430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150 </a:t>
            </a:r>
            <a:r>
              <a:rPr lang="en-US" sz="1200" dirty="0" err="1" smtClean="0"/>
              <a:t>BPM</a:t>
            </a:r>
            <a:endParaRPr lang="en-US" sz="1200" dirty="0"/>
          </a:p>
        </p:txBody>
      </p:sp>
      <p:sp>
        <p:nvSpPr>
          <p:cNvPr id="38" name="Freeform 37"/>
          <p:cNvSpPr/>
          <p:nvPr/>
        </p:nvSpPr>
        <p:spPr>
          <a:xfrm>
            <a:off x="415636" y="2909501"/>
            <a:ext cx="8257309" cy="886598"/>
          </a:xfrm>
          <a:custGeom>
            <a:avLst/>
            <a:gdLst>
              <a:gd name="connsiteX0" fmla="*/ 0 w 8257309"/>
              <a:gd name="connsiteY0" fmla="*/ 291226 h 488334"/>
              <a:gd name="connsiteX1" fmla="*/ 69273 w 8257309"/>
              <a:gd name="connsiteY1" fmla="*/ 277372 h 488334"/>
              <a:gd name="connsiteX2" fmla="*/ 110837 w 8257309"/>
              <a:gd name="connsiteY2" fmla="*/ 249663 h 488334"/>
              <a:gd name="connsiteX3" fmla="*/ 152400 w 8257309"/>
              <a:gd name="connsiteY3" fmla="*/ 277372 h 488334"/>
              <a:gd name="connsiteX4" fmla="*/ 166255 w 8257309"/>
              <a:gd name="connsiteY4" fmla="*/ 318935 h 488334"/>
              <a:gd name="connsiteX5" fmla="*/ 290946 w 8257309"/>
              <a:gd name="connsiteY5" fmla="*/ 388208 h 488334"/>
              <a:gd name="connsiteX6" fmla="*/ 360219 w 8257309"/>
              <a:gd name="connsiteY6" fmla="*/ 332790 h 488334"/>
              <a:gd name="connsiteX7" fmla="*/ 471055 w 8257309"/>
              <a:gd name="connsiteY7" fmla="*/ 291226 h 488334"/>
              <a:gd name="connsiteX8" fmla="*/ 484909 w 8257309"/>
              <a:gd name="connsiteY8" fmla="*/ 249663 h 488334"/>
              <a:gd name="connsiteX9" fmla="*/ 526473 w 8257309"/>
              <a:gd name="connsiteY9" fmla="*/ 235808 h 488334"/>
              <a:gd name="connsiteX10" fmla="*/ 609600 w 8257309"/>
              <a:gd name="connsiteY10" fmla="*/ 221953 h 488334"/>
              <a:gd name="connsiteX11" fmla="*/ 692728 w 8257309"/>
              <a:gd name="connsiteY11" fmla="*/ 194244 h 488334"/>
              <a:gd name="connsiteX12" fmla="*/ 775855 w 8257309"/>
              <a:gd name="connsiteY12" fmla="*/ 208099 h 488334"/>
              <a:gd name="connsiteX13" fmla="*/ 789709 w 8257309"/>
              <a:gd name="connsiteY13" fmla="*/ 249663 h 488334"/>
              <a:gd name="connsiteX14" fmla="*/ 872837 w 8257309"/>
              <a:gd name="connsiteY14" fmla="*/ 277372 h 488334"/>
              <a:gd name="connsiteX15" fmla="*/ 955964 w 8257309"/>
              <a:gd name="connsiteY15" fmla="*/ 318935 h 488334"/>
              <a:gd name="connsiteX16" fmla="*/ 983673 w 8257309"/>
              <a:gd name="connsiteY16" fmla="*/ 360499 h 488334"/>
              <a:gd name="connsiteX17" fmla="*/ 1094509 w 8257309"/>
              <a:gd name="connsiteY17" fmla="*/ 402063 h 488334"/>
              <a:gd name="connsiteX18" fmla="*/ 1205346 w 8257309"/>
              <a:gd name="connsiteY18" fmla="*/ 429772 h 488334"/>
              <a:gd name="connsiteX19" fmla="*/ 1413164 w 8257309"/>
              <a:gd name="connsiteY19" fmla="*/ 443626 h 488334"/>
              <a:gd name="connsiteX20" fmla="*/ 1454728 w 8257309"/>
              <a:gd name="connsiteY20" fmla="*/ 471335 h 488334"/>
              <a:gd name="connsiteX21" fmla="*/ 1676400 w 8257309"/>
              <a:gd name="connsiteY21" fmla="*/ 471335 h 488334"/>
              <a:gd name="connsiteX22" fmla="*/ 1704109 w 8257309"/>
              <a:gd name="connsiteY22" fmla="*/ 388208 h 488334"/>
              <a:gd name="connsiteX23" fmla="*/ 1745673 w 8257309"/>
              <a:gd name="connsiteY23" fmla="*/ 374353 h 488334"/>
              <a:gd name="connsiteX24" fmla="*/ 1787237 w 8257309"/>
              <a:gd name="connsiteY24" fmla="*/ 346644 h 488334"/>
              <a:gd name="connsiteX25" fmla="*/ 2022764 w 8257309"/>
              <a:gd name="connsiteY25" fmla="*/ 332790 h 488334"/>
              <a:gd name="connsiteX26" fmla="*/ 2175164 w 8257309"/>
              <a:gd name="connsiteY26" fmla="*/ 305081 h 488334"/>
              <a:gd name="connsiteX27" fmla="*/ 2147455 w 8257309"/>
              <a:gd name="connsiteY27" fmla="*/ 263517 h 488334"/>
              <a:gd name="connsiteX28" fmla="*/ 2105891 w 8257309"/>
              <a:gd name="connsiteY28" fmla="*/ 277372 h 488334"/>
              <a:gd name="connsiteX29" fmla="*/ 2147455 w 8257309"/>
              <a:gd name="connsiteY29" fmla="*/ 305081 h 488334"/>
              <a:gd name="connsiteX30" fmla="*/ 2244437 w 8257309"/>
              <a:gd name="connsiteY30" fmla="*/ 291226 h 488334"/>
              <a:gd name="connsiteX31" fmla="*/ 2258291 w 8257309"/>
              <a:gd name="connsiteY31" fmla="*/ 249663 h 488334"/>
              <a:gd name="connsiteX32" fmla="*/ 2286000 w 8257309"/>
              <a:gd name="connsiteY32" fmla="*/ 221953 h 488334"/>
              <a:gd name="connsiteX33" fmla="*/ 2410691 w 8257309"/>
              <a:gd name="connsiteY33" fmla="*/ 166535 h 488334"/>
              <a:gd name="connsiteX34" fmla="*/ 2493819 w 8257309"/>
              <a:gd name="connsiteY34" fmla="*/ 69553 h 488334"/>
              <a:gd name="connsiteX35" fmla="*/ 2576946 w 8257309"/>
              <a:gd name="connsiteY35" fmla="*/ 55699 h 488334"/>
              <a:gd name="connsiteX36" fmla="*/ 2660073 w 8257309"/>
              <a:gd name="connsiteY36" fmla="*/ 281 h 488334"/>
              <a:gd name="connsiteX37" fmla="*/ 2743200 w 8257309"/>
              <a:gd name="connsiteY37" fmla="*/ 27990 h 488334"/>
              <a:gd name="connsiteX38" fmla="*/ 2770909 w 8257309"/>
              <a:gd name="connsiteY38" fmla="*/ 69553 h 488334"/>
              <a:gd name="connsiteX39" fmla="*/ 2784764 w 8257309"/>
              <a:gd name="connsiteY39" fmla="*/ 124972 h 488334"/>
              <a:gd name="connsiteX40" fmla="*/ 2895600 w 8257309"/>
              <a:gd name="connsiteY40" fmla="*/ 152681 h 488334"/>
              <a:gd name="connsiteX41" fmla="*/ 2937164 w 8257309"/>
              <a:gd name="connsiteY41" fmla="*/ 180390 h 488334"/>
              <a:gd name="connsiteX42" fmla="*/ 3200400 w 8257309"/>
              <a:gd name="connsiteY42" fmla="*/ 221953 h 488334"/>
              <a:gd name="connsiteX43" fmla="*/ 3380509 w 8257309"/>
              <a:gd name="connsiteY43" fmla="*/ 263517 h 488334"/>
              <a:gd name="connsiteX44" fmla="*/ 3408219 w 8257309"/>
              <a:gd name="connsiteY44" fmla="*/ 291226 h 488334"/>
              <a:gd name="connsiteX45" fmla="*/ 3477491 w 8257309"/>
              <a:gd name="connsiteY45" fmla="*/ 305081 h 488334"/>
              <a:gd name="connsiteX46" fmla="*/ 3491346 w 8257309"/>
              <a:gd name="connsiteY46" fmla="*/ 346644 h 488334"/>
              <a:gd name="connsiteX47" fmla="*/ 3532909 w 8257309"/>
              <a:gd name="connsiteY47" fmla="*/ 360499 h 488334"/>
              <a:gd name="connsiteX48" fmla="*/ 3726873 w 8257309"/>
              <a:gd name="connsiteY48" fmla="*/ 374353 h 488334"/>
              <a:gd name="connsiteX49" fmla="*/ 3796146 w 8257309"/>
              <a:gd name="connsiteY49" fmla="*/ 388208 h 488334"/>
              <a:gd name="connsiteX50" fmla="*/ 3823855 w 8257309"/>
              <a:gd name="connsiteY50" fmla="*/ 346644 h 488334"/>
              <a:gd name="connsiteX51" fmla="*/ 3865419 w 8257309"/>
              <a:gd name="connsiteY51" fmla="*/ 318935 h 488334"/>
              <a:gd name="connsiteX52" fmla="*/ 4128655 w 8257309"/>
              <a:gd name="connsiteY52" fmla="*/ 332790 h 488334"/>
              <a:gd name="connsiteX53" fmla="*/ 4142509 w 8257309"/>
              <a:gd name="connsiteY53" fmla="*/ 388208 h 488334"/>
              <a:gd name="connsiteX54" fmla="*/ 4211782 w 8257309"/>
              <a:gd name="connsiteY54" fmla="*/ 457481 h 488334"/>
              <a:gd name="connsiteX55" fmla="*/ 4253346 w 8257309"/>
              <a:gd name="connsiteY55" fmla="*/ 471335 h 488334"/>
              <a:gd name="connsiteX56" fmla="*/ 4585855 w 8257309"/>
              <a:gd name="connsiteY56" fmla="*/ 457481 h 488334"/>
              <a:gd name="connsiteX57" fmla="*/ 4572000 w 8257309"/>
              <a:gd name="connsiteY57" fmla="*/ 415917 h 488334"/>
              <a:gd name="connsiteX58" fmla="*/ 4655128 w 8257309"/>
              <a:gd name="connsiteY58" fmla="*/ 388208 h 488334"/>
              <a:gd name="connsiteX59" fmla="*/ 4696691 w 8257309"/>
              <a:gd name="connsiteY59" fmla="*/ 374353 h 488334"/>
              <a:gd name="connsiteX60" fmla="*/ 4738255 w 8257309"/>
              <a:gd name="connsiteY60" fmla="*/ 360499 h 488334"/>
              <a:gd name="connsiteX61" fmla="*/ 4793673 w 8257309"/>
              <a:gd name="connsiteY61" fmla="*/ 388208 h 488334"/>
              <a:gd name="connsiteX62" fmla="*/ 4932219 w 8257309"/>
              <a:gd name="connsiteY62" fmla="*/ 429772 h 488334"/>
              <a:gd name="connsiteX63" fmla="*/ 5015346 w 8257309"/>
              <a:gd name="connsiteY63" fmla="*/ 457481 h 488334"/>
              <a:gd name="connsiteX64" fmla="*/ 4987637 w 8257309"/>
              <a:gd name="connsiteY64" fmla="*/ 346644 h 488334"/>
              <a:gd name="connsiteX65" fmla="*/ 5098473 w 8257309"/>
              <a:gd name="connsiteY65" fmla="*/ 415917 h 488334"/>
              <a:gd name="connsiteX66" fmla="*/ 5209309 w 8257309"/>
              <a:gd name="connsiteY66" fmla="*/ 429772 h 488334"/>
              <a:gd name="connsiteX67" fmla="*/ 5237019 w 8257309"/>
              <a:gd name="connsiteY67" fmla="*/ 402063 h 488334"/>
              <a:gd name="connsiteX68" fmla="*/ 5444837 w 8257309"/>
              <a:gd name="connsiteY68" fmla="*/ 429772 h 488334"/>
              <a:gd name="connsiteX69" fmla="*/ 5430982 w 8257309"/>
              <a:gd name="connsiteY69" fmla="*/ 388208 h 488334"/>
              <a:gd name="connsiteX70" fmla="*/ 5444837 w 8257309"/>
              <a:gd name="connsiteY70" fmla="*/ 346644 h 488334"/>
              <a:gd name="connsiteX71" fmla="*/ 5708073 w 8257309"/>
              <a:gd name="connsiteY71" fmla="*/ 305081 h 488334"/>
              <a:gd name="connsiteX72" fmla="*/ 5721928 w 8257309"/>
              <a:gd name="connsiteY72" fmla="*/ 249663 h 488334"/>
              <a:gd name="connsiteX73" fmla="*/ 5763491 w 8257309"/>
              <a:gd name="connsiteY73" fmla="*/ 235808 h 488334"/>
              <a:gd name="connsiteX74" fmla="*/ 6109855 w 8257309"/>
              <a:gd name="connsiteY74" fmla="*/ 221953 h 488334"/>
              <a:gd name="connsiteX75" fmla="*/ 6137564 w 8257309"/>
              <a:gd name="connsiteY75" fmla="*/ 180390 h 488334"/>
              <a:gd name="connsiteX76" fmla="*/ 6151419 w 8257309"/>
              <a:gd name="connsiteY76" fmla="*/ 138826 h 488334"/>
              <a:gd name="connsiteX77" fmla="*/ 6580909 w 8257309"/>
              <a:gd name="connsiteY77" fmla="*/ 124972 h 488334"/>
              <a:gd name="connsiteX78" fmla="*/ 6705600 w 8257309"/>
              <a:gd name="connsiteY78" fmla="*/ 111117 h 488334"/>
              <a:gd name="connsiteX79" fmla="*/ 7010400 w 8257309"/>
              <a:gd name="connsiteY79" fmla="*/ 166535 h 488334"/>
              <a:gd name="connsiteX80" fmla="*/ 7038109 w 8257309"/>
              <a:gd name="connsiteY80" fmla="*/ 208099 h 488334"/>
              <a:gd name="connsiteX81" fmla="*/ 7107382 w 8257309"/>
              <a:gd name="connsiteY81" fmla="*/ 263517 h 488334"/>
              <a:gd name="connsiteX82" fmla="*/ 7523019 w 8257309"/>
              <a:gd name="connsiteY82" fmla="*/ 277372 h 488334"/>
              <a:gd name="connsiteX83" fmla="*/ 7633855 w 8257309"/>
              <a:gd name="connsiteY83" fmla="*/ 291226 h 488334"/>
              <a:gd name="connsiteX84" fmla="*/ 7647709 w 8257309"/>
              <a:gd name="connsiteY84" fmla="*/ 332790 h 488334"/>
              <a:gd name="connsiteX85" fmla="*/ 7744691 w 8257309"/>
              <a:gd name="connsiteY85" fmla="*/ 318935 h 488334"/>
              <a:gd name="connsiteX86" fmla="*/ 7897091 w 8257309"/>
              <a:gd name="connsiteY86" fmla="*/ 332790 h 488334"/>
              <a:gd name="connsiteX87" fmla="*/ 7924800 w 8257309"/>
              <a:gd name="connsiteY87" fmla="*/ 374353 h 488334"/>
              <a:gd name="connsiteX88" fmla="*/ 8257309 w 8257309"/>
              <a:gd name="connsiteY88" fmla="*/ 360499 h 48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57309" h="488334">
                <a:moveTo>
                  <a:pt x="0" y="291226"/>
                </a:moveTo>
                <a:cubicBezTo>
                  <a:pt x="23091" y="286608"/>
                  <a:pt x="47224" y="285640"/>
                  <a:pt x="69273" y="277372"/>
                </a:cubicBezTo>
                <a:cubicBezTo>
                  <a:pt x="84864" y="271525"/>
                  <a:pt x="94186" y="249663"/>
                  <a:pt x="110837" y="249663"/>
                </a:cubicBezTo>
                <a:cubicBezTo>
                  <a:pt x="127488" y="249663"/>
                  <a:pt x="138546" y="268136"/>
                  <a:pt x="152400" y="277372"/>
                </a:cubicBezTo>
                <a:cubicBezTo>
                  <a:pt x="157018" y="291226"/>
                  <a:pt x="155928" y="308609"/>
                  <a:pt x="166255" y="318935"/>
                </a:cubicBezTo>
                <a:cubicBezTo>
                  <a:pt x="213894" y="366574"/>
                  <a:pt x="238680" y="370786"/>
                  <a:pt x="290946" y="388208"/>
                </a:cubicBezTo>
                <a:cubicBezTo>
                  <a:pt x="405882" y="359473"/>
                  <a:pt x="305560" y="401113"/>
                  <a:pt x="360219" y="332790"/>
                </a:cubicBezTo>
                <a:cubicBezTo>
                  <a:pt x="387400" y="298814"/>
                  <a:pt x="433503" y="298737"/>
                  <a:pt x="471055" y="291226"/>
                </a:cubicBezTo>
                <a:cubicBezTo>
                  <a:pt x="475673" y="277372"/>
                  <a:pt x="474583" y="259989"/>
                  <a:pt x="484909" y="249663"/>
                </a:cubicBezTo>
                <a:cubicBezTo>
                  <a:pt x="495236" y="239336"/>
                  <a:pt x="512217" y="238976"/>
                  <a:pt x="526473" y="235808"/>
                </a:cubicBezTo>
                <a:cubicBezTo>
                  <a:pt x="553895" y="229714"/>
                  <a:pt x="582348" y="228766"/>
                  <a:pt x="609600" y="221953"/>
                </a:cubicBezTo>
                <a:cubicBezTo>
                  <a:pt x="637936" y="214869"/>
                  <a:pt x="692728" y="194244"/>
                  <a:pt x="692728" y="194244"/>
                </a:cubicBezTo>
                <a:cubicBezTo>
                  <a:pt x="720437" y="198862"/>
                  <a:pt x="751465" y="194162"/>
                  <a:pt x="775855" y="208099"/>
                </a:cubicBezTo>
                <a:cubicBezTo>
                  <a:pt x="788535" y="215345"/>
                  <a:pt x="777825" y="241175"/>
                  <a:pt x="789709" y="249663"/>
                </a:cubicBezTo>
                <a:cubicBezTo>
                  <a:pt x="813477" y="266640"/>
                  <a:pt x="848534" y="261170"/>
                  <a:pt x="872837" y="277372"/>
                </a:cubicBezTo>
                <a:cubicBezTo>
                  <a:pt x="926551" y="313182"/>
                  <a:pt x="898603" y="299816"/>
                  <a:pt x="955964" y="318935"/>
                </a:cubicBezTo>
                <a:cubicBezTo>
                  <a:pt x="965200" y="332790"/>
                  <a:pt x="971899" y="348725"/>
                  <a:pt x="983673" y="360499"/>
                </a:cubicBezTo>
                <a:cubicBezTo>
                  <a:pt x="1021683" y="398509"/>
                  <a:pt x="1041644" y="388847"/>
                  <a:pt x="1094509" y="402063"/>
                </a:cubicBezTo>
                <a:cubicBezTo>
                  <a:pt x="1159345" y="418272"/>
                  <a:pt x="1120250" y="421262"/>
                  <a:pt x="1205346" y="429772"/>
                </a:cubicBezTo>
                <a:cubicBezTo>
                  <a:pt x="1274428" y="436680"/>
                  <a:pt x="1343891" y="439008"/>
                  <a:pt x="1413164" y="443626"/>
                </a:cubicBezTo>
                <a:cubicBezTo>
                  <a:pt x="1427019" y="452862"/>
                  <a:pt x="1439835" y="463888"/>
                  <a:pt x="1454728" y="471335"/>
                </a:cubicBezTo>
                <a:cubicBezTo>
                  <a:pt x="1524907" y="506425"/>
                  <a:pt x="1599270" y="477268"/>
                  <a:pt x="1676400" y="471335"/>
                </a:cubicBezTo>
                <a:cubicBezTo>
                  <a:pt x="1685636" y="443626"/>
                  <a:pt x="1676400" y="397445"/>
                  <a:pt x="1704109" y="388208"/>
                </a:cubicBezTo>
                <a:cubicBezTo>
                  <a:pt x="1717964" y="383590"/>
                  <a:pt x="1732611" y="380884"/>
                  <a:pt x="1745673" y="374353"/>
                </a:cubicBezTo>
                <a:cubicBezTo>
                  <a:pt x="1760566" y="366906"/>
                  <a:pt x="1770770" y="349114"/>
                  <a:pt x="1787237" y="346644"/>
                </a:cubicBezTo>
                <a:cubicBezTo>
                  <a:pt x="1865012" y="334978"/>
                  <a:pt x="1944255" y="337408"/>
                  <a:pt x="2022764" y="332790"/>
                </a:cubicBezTo>
                <a:cubicBezTo>
                  <a:pt x="2126584" y="263577"/>
                  <a:pt x="2074971" y="265004"/>
                  <a:pt x="2175164" y="305081"/>
                </a:cubicBezTo>
                <a:cubicBezTo>
                  <a:pt x="2165928" y="291226"/>
                  <a:pt x="2162915" y="269701"/>
                  <a:pt x="2147455" y="263517"/>
                </a:cubicBezTo>
                <a:cubicBezTo>
                  <a:pt x="2133895" y="258093"/>
                  <a:pt x="2105891" y="262768"/>
                  <a:pt x="2105891" y="277372"/>
                </a:cubicBezTo>
                <a:cubicBezTo>
                  <a:pt x="2105891" y="294023"/>
                  <a:pt x="2133600" y="295845"/>
                  <a:pt x="2147455" y="305081"/>
                </a:cubicBezTo>
                <a:cubicBezTo>
                  <a:pt x="2179782" y="300463"/>
                  <a:pt x="2215229" y="305830"/>
                  <a:pt x="2244437" y="291226"/>
                </a:cubicBezTo>
                <a:cubicBezTo>
                  <a:pt x="2257499" y="284695"/>
                  <a:pt x="2250778" y="262186"/>
                  <a:pt x="2258291" y="249663"/>
                </a:cubicBezTo>
                <a:cubicBezTo>
                  <a:pt x="2265011" y="238462"/>
                  <a:pt x="2274317" y="227795"/>
                  <a:pt x="2286000" y="221953"/>
                </a:cubicBezTo>
                <a:cubicBezTo>
                  <a:pt x="2483852" y="123026"/>
                  <a:pt x="2288429" y="248044"/>
                  <a:pt x="2410691" y="166535"/>
                </a:cubicBezTo>
                <a:cubicBezTo>
                  <a:pt x="2442127" y="72227"/>
                  <a:pt x="2411560" y="86005"/>
                  <a:pt x="2493819" y="69553"/>
                </a:cubicBezTo>
                <a:cubicBezTo>
                  <a:pt x="2521365" y="64044"/>
                  <a:pt x="2549237" y="60317"/>
                  <a:pt x="2576946" y="55699"/>
                </a:cubicBezTo>
                <a:cubicBezTo>
                  <a:pt x="2596557" y="36088"/>
                  <a:pt x="2623981" y="-3729"/>
                  <a:pt x="2660073" y="281"/>
                </a:cubicBezTo>
                <a:cubicBezTo>
                  <a:pt x="2689102" y="3507"/>
                  <a:pt x="2743200" y="27990"/>
                  <a:pt x="2743200" y="27990"/>
                </a:cubicBezTo>
                <a:cubicBezTo>
                  <a:pt x="2752436" y="41844"/>
                  <a:pt x="2764350" y="54248"/>
                  <a:pt x="2770909" y="69553"/>
                </a:cubicBezTo>
                <a:cubicBezTo>
                  <a:pt x="2778410" y="87055"/>
                  <a:pt x="2768921" y="114410"/>
                  <a:pt x="2784764" y="124972"/>
                </a:cubicBezTo>
                <a:cubicBezTo>
                  <a:pt x="2816450" y="146096"/>
                  <a:pt x="2895600" y="152681"/>
                  <a:pt x="2895600" y="152681"/>
                </a:cubicBezTo>
                <a:cubicBezTo>
                  <a:pt x="2909455" y="161917"/>
                  <a:pt x="2921948" y="173627"/>
                  <a:pt x="2937164" y="180390"/>
                </a:cubicBezTo>
                <a:cubicBezTo>
                  <a:pt x="3035014" y="223879"/>
                  <a:pt x="3078580" y="212583"/>
                  <a:pt x="3200400" y="221953"/>
                </a:cubicBezTo>
                <a:cubicBezTo>
                  <a:pt x="3271878" y="293434"/>
                  <a:pt x="3185028" y="218407"/>
                  <a:pt x="3380509" y="263517"/>
                </a:cubicBezTo>
                <a:cubicBezTo>
                  <a:pt x="3393237" y="266454"/>
                  <a:pt x="3396213" y="286080"/>
                  <a:pt x="3408219" y="291226"/>
                </a:cubicBezTo>
                <a:cubicBezTo>
                  <a:pt x="3429863" y="300502"/>
                  <a:pt x="3454400" y="300463"/>
                  <a:pt x="3477491" y="305081"/>
                </a:cubicBezTo>
                <a:cubicBezTo>
                  <a:pt x="3482109" y="318935"/>
                  <a:pt x="3481020" y="336318"/>
                  <a:pt x="3491346" y="346644"/>
                </a:cubicBezTo>
                <a:cubicBezTo>
                  <a:pt x="3501672" y="356970"/>
                  <a:pt x="3518405" y="358793"/>
                  <a:pt x="3532909" y="360499"/>
                </a:cubicBezTo>
                <a:cubicBezTo>
                  <a:pt x="3597284" y="368073"/>
                  <a:pt x="3662218" y="369735"/>
                  <a:pt x="3726873" y="374353"/>
                </a:cubicBezTo>
                <a:cubicBezTo>
                  <a:pt x="3749964" y="378971"/>
                  <a:pt x="3773504" y="394677"/>
                  <a:pt x="3796146" y="388208"/>
                </a:cubicBezTo>
                <a:cubicBezTo>
                  <a:pt x="3812157" y="383634"/>
                  <a:pt x="3812081" y="358418"/>
                  <a:pt x="3823855" y="346644"/>
                </a:cubicBezTo>
                <a:cubicBezTo>
                  <a:pt x="3835629" y="334870"/>
                  <a:pt x="3851564" y="328171"/>
                  <a:pt x="3865419" y="318935"/>
                </a:cubicBezTo>
                <a:cubicBezTo>
                  <a:pt x="3953164" y="323553"/>
                  <a:pt x="4043412" y="311479"/>
                  <a:pt x="4128655" y="332790"/>
                </a:cubicBezTo>
                <a:cubicBezTo>
                  <a:pt x="4147128" y="337408"/>
                  <a:pt x="4135008" y="370706"/>
                  <a:pt x="4142509" y="388208"/>
                </a:cubicBezTo>
                <a:cubicBezTo>
                  <a:pt x="4157623" y="423473"/>
                  <a:pt x="4178197" y="440688"/>
                  <a:pt x="4211782" y="457481"/>
                </a:cubicBezTo>
                <a:cubicBezTo>
                  <a:pt x="4224844" y="464012"/>
                  <a:pt x="4239491" y="466717"/>
                  <a:pt x="4253346" y="471335"/>
                </a:cubicBezTo>
                <a:cubicBezTo>
                  <a:pt x="4364182" y="466717"/>
                  <a:pt x="4476563" y="476488"/>
                  <a:pt x="4585855" y="457481"/>
                </a:cubicBezTo>
                <a:cubicBezTo>
                  <a:pt x="4600243" y="454979"/>
                  <a:pt x="4561673" y="426244"/>
                  <a:pt x="4572000" y="415917"/>
                </a:cubicBezTo>
                <a:cubicBezTo>
                  <a:pt x="4592653" y="395264"/>
                  <a:pt x="4627419" y="397445"/>
                  <a:pt x="4655128" y="388208"/>
                </a:cubicBezTo>
                <a:lnTo>
                  <a:pt x="4696691" y="374353"/>
                </a:lnTo>
                <a:lnTo>
                  <a:pt x="4738255" y="360499"/>
                </a:lnTo>
                <a:cubicBezTo>
                  <a:pt x="4756728" y="369735"/>
                  <a:pt x="4774223" y="381262"/>
                  <a:pt x="4793673" y="388208"/>
                </a:cubicBezTo>
                <a:cubicBezTo>
                  <a:pt x="4839079" y="404425"/>
                  <a:pt x="4886198" y="415391"/>
                  <a:pt x="4932219" y="429772"/>
                </a:cubicBezTo>
                <a:cubicBezTo>
                  <a:pt x="4960097" y="438484"/>
                  <a:pt x="4987637" y="448245"/>
                  <a:pt x="5015346" y="457481"/>
                </a:cubicBezTo>
                <a:cubicBezTo>
                  <a:pt x="5006110" y="420535"/>
                  <a:pt x="4970606" y="380706"/>
                  <a:pt x="4987637" y="346644"/>
                </a:cubicBezTo>
                <a:cubicBezTo>
                  <a:pt x="5006504" y="308909"/>
                  <a:pt x="5093368" y="414061"/>
                  <a:pt x="5098473" y="415917"/>
                </a:cubicBezTo>
                <a:cubicBezTo>
                  <a:pt x="5133464" y="428641"/>
                  <a:pt x="5172364" y="425154"/>
                  <a:pt x="5209309" y="429772"/>
                </a:cubicBezTo>
                <a:cubicBezTo>
                  <a:pt x="5218546" y="420536"/>
                  <a:pt x="5223995" y="403065"/>
                  <a:pt x="5237019" y="402063"/>
                </a:cubicBezTo>
                <a:cubicBezTo>
                  <a:pt x="5320413" y="395648"/>
                  <a:pt x="5372770" y="411755"/>
                  <a:pt x="5444837" y="429772"/>
                </a:cubicBezTo>
                <a:cubicBezTo>
                  <a:pt x="5440219" y="415917"/>
                  <a:pt x="5430982" y="402812"/>
                  <a:pt x="5430982" y="388208"/>
                </a:cubicBezTo>
                <a:cubicBezTo>
                  <a:pt x="5430982" y="373604"/>
                  <a:pt x="5435714" y="358048"/>
                  <a:pt x="5444837" y="346644"/>
                </a:cubicBezTo>
                <a:cubicBezTo>
                  <a:pt x="5497324" y="281034"/>
                  <a:pt x="5695105" y="305891"/>
                  <a:pt x="5708073" y="305081"/>
                </a:cubicBezTo>
                <a:cubicBezTo>
                  <a:pt x="5712691" y="286608"/>
                  <a:pt x="5710033" y="264532"/>
                  <a:pt x="5721928" y="249663"/>
                </a:cubicBezTo>
                <a:cubicBezTo>
                  <a:pt x="5731051" y="238259"/>
                  <a:pt x="5748924" y="236849"/>
                  <a:pt x="5763491" y="235808"/>
                </a:cubicBezTo>
                <a:cubicBezTo>
                  <a:pt x="5878744" y="227575"/>
                  <a:pt x="5994400" y="226571"/>
                  <a:pt x="6109855" y="221953"/>
                </a:cubicBezTo>
                <a:cubicBezTo>
                  <a:pt x="6119091" y="208099"/>
                  <a:pt x="6130117" y="195283"/>
                  <a:pt x="6137564" y="180390"/>
                </a:cubicBezTo>
                <a:cubicBezTo>
                  <a:pt x="6144095" y="167328"/>
                  <a:pt x="6136928" y="140637"/>
                  <a:pt x="6151419" y="138826"/>
                </a:cubicBezTo>
                <a:cubicBezTo>
                  <a:pt x="6293551" y="121060"/>
                  <a:pt x="6437746" y="129590"/>
                  <a:pt x="6580909" y="124972"/>
                </a:cubicBezTo>
                <a:cubicBezTo>
                  <a:pt x="6677891" y="92645"/>
                  <a:pt x="6636328" y="88027"/>
                  <a:pt x="6705600" y="111117"/>
                </a:cubicBezTo>
                <a:cubicBezTo>
                  <a:pt x="6752213" y="250951"/>
                  <a:pt x="6691213" y="111024"/>
                  <a:pt x="7010400" y="166535"/>
                </a:cubicBezTo>
                <a:cubicBezTo>
                  <a:pt x="7026805" y="169388"/>
                  <a:pt x="7027707" y="195097"/>
                  <a:pt x="7038109" y="208099"/>
                </a:cubicBezTo>
                <a:cubicBezTo>
                  <a:pt x="7048644" y="221268"/>
                  <a:pt x="7091852" y="262105"/>
                  <a:pt x="7107382" y="263517"/>
                </a:cubicBezTo>
                <a:cubicBezTo>
                  <a:pt x="7245435" y="276067"/>
                  <a:pt x="7384473" y="272754"/>
                  <a:pt x="7523019" y="277372"/>
                </a:cubicBezTo>
                <a:cubicBezTo>
                  <a:pt x="7559964" y="281990"/>
                  <a:pt x="7599831" y="276104"/>
                  <a:pt x="7633855" y="291226"/>
                </a:cubicBezTo>
                <a:cubicBezTo>
                  <a:pt x="7647200" y="297157"/>
                  <a:pt x="7633541" y="329248"/>
                  <a:pt x="7647709" y="332790"/>
                </a:cubicBezTo>
                <a:cubicBezTo>
                  <a:pt x="7679390" y="340710"/>
                  <a:pt x="7712364" y="323553"/>
                  <a:pt x="7744691" y="318935"/>
                </a:cubicBezTo>
                <a:cubicBezTo>
                  <a:pt x="7795491" y="323553"/>
                  <a:pt x="7848337" y="317789"/>
                  <a:pt x="7897091" y="332790"/>
                </a:cubicBezTo>
                <a:cubicBezTo>
                  <a:pt x="7913006" y="337687"/>
                  <a:pt x="7908202" y="373025"/>
                  <a:pt x="7924800" y="374353"/>
                </a:cubicBezTo>
                <a:cubicBezTo>
                  <a:pt x="8035379" y="383199"/>
                  <a:pt x="8146377" y="360499"/>
                  <a:pt x="8257309" y="360499"/>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0" name="Straight Connector 39"/>
          <p:cNvCxnSpPr/>
          <p:nvPr/>
        </p:nvCxnSpPr>
        <p:spPr>
          <a:xfrm>
            <a:off x="415636" y="3513559"/>
            <a:ext cx="8194964" cy="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sp>
        <p:nvSpPr>
          <p:cNvPr id="43" name="TextBox 42"/>
          <p:cNvSpPr txBox="1"/>
          <p:nvPr/>
        </p:nvSpPr>
        <p:spPr>
          <a:xfrm>
            <a:off x="83127" y="838200"/>
            <a:ext cx="8413173"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Baseline FHR is the median rate to the nearest 5 </a:t>
            </a:r>
            <a:r>
              <a:rPr lang="en-US" dirty="0" err="1" smtClean="0"/>
              <a:t>BPM</a:t>
            </a:r>
            <a:r>
              <a:rPr lang="en-US" dirty="0" smtClean="0"/>
              <a:t>.  A normal FHR baseline is between 110 and 160 </a:t>
            </a:r>
            <a:r>
              <a:rPr lang="en-US" dirty="0" err="1" smtClean="0"/>
              <a:t>BPM</a:t>
            </a:r>
            <a:r>
              <a:rPr lang="en-US" dirty="0" smtClean="0"/>
              <a:t>. Below 110 </a:t>
            </a:r>
            <a:r>
              <a:rPr lang="en-US" dirty="0" err="1" smtClean="0"/>
              <a:t>BPM</a:t>
            </a:r>
            <a:r>
              <a:rPr lang="en-US" dirty="0" smtClean="0"/>
              <a:t> is </a:t>
            </a:r>
            <a:r>
              <a:rPr lang="en-US" dirty="0" err="1" smtClean="0"/>
              <a:t>bradycardia</a:t>
            </a:r>
            <a:r>
              <a:rPr lang="en-US" dirty="0" smtClean="0"/>
              <a:t>.  Above 160 is tachycardia.</a:t>
            </a:r>
            <a:endParaRPr lang="en-US" dirty="0"/>
          </a:p>
        </p:txBody>
      </p:sp>
      <p:sp>
        <p:nvSpPr>
          <p:cNvPr id="44" name="TextBox 43"/>
          <p:cNvSpPr txBox="1"/>
          <p:nvPr/>
        </p:nvSpPr>
        <p:spPr>
          <a:xfrm>
            <a:off x="608301" y="5105400"/>
            <a:ext cx="777499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The fetal heart rate in the above graph has visually apparent variability between approximately 130 and 140.  The middle ground of this variability, to the nearest 5 </a:t>
            </a:r>
            <a:r>
              <a:rPr lang="en-US" dirty="0" err="1" smtClean="0"/>
              <a:t>BPM</a:t>
            </a:r>
            <a:r>
              <a:rPr lang="en-US" dirty="0" smtClean="0"/>
              <a:t>, is 135 </a:t>
            </a:r>
            <a:r>
              <a:rPr lang="en-US" dirty="0" err="1" smtClean="0"/>
              <a:t>BPM</a:t>
            </a:r>
            <a:r>
              <a:rPr lang="en-US" dirty="0" smtClean="0"/>
              <a:t>.</a:t>
            </a:r>
            <a:endParaRPr lang="en-US" dirty="0"/>
          </a:p>
        </p:txBody>
      </p:sp>
      <p:sp>
        <p:nvSpPr>
          <p:cNvPr id="3" name="TextBox 2"/>
          <p:cNvSpPr txBox="1"/>
          <p:nvPr/>
        </p:nvSpPr>
        <p:spPr>
          <a:xfrm>
            <a:off x="3886200" y="3048000"/>
            <a:ext cx="2057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Median 135</a:t>
            </a:r>
            <a:endParaRPr lang="en-US" dirty="0"/>
          </a:p>
        </p:txBody>
      </p:sp>
      <p:sp>
        <p:nvSpPr>
          <p:cNvPr id="4" name="TextBox 3"/>
          <p:cNvSpPr txBox="1"/>
          <p:nvPr/>
        </p:nvSpPr>
        <p:spPr>
          <a:xfrm>
            <a:off x="7858125" y="6454319"/>
            <a:ext cx="1162050"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800" dirty="0" smtClean="0"/>
              <a:t>Lyndon &amp; Ali, 2009</a:t>
            </a:r>
            <a:endParaRPr lang="en-US" sz="800" dirty="0"/>
          </a:p>
        </p:txBody>
      </p:sp>
    </p:spTree>
    <p:extLst>
      <p:ext uri="{BB962C8B-B14F-4D97-AF65-F5344CB8AC3E}">
        <p14:creationId xmlns:p14="http://schemas.microsoft.com/office/powerpoint/2010/main" val="2566229362"/>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200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ppt_x</p:attrName>
                                        </p:attrNameLst>
                                      </p:cBhvr>
                                      <p:tavLst>
                                        <p:tav tm="0">
                                          <p:val>
                                            <p:strVal val="#ppt_x"/>
                                          </p:val>
                                        </p:tav>
                                        <p:tav tm="100000">
                                          <p:val>
                                            <p:strVal val="#ppt_x"/>
                                          </p:val>
                                        </p:tav>
                                      </p:tavLst>
                                    </p:anim>
                                    <p:anim calcmode="lin" valueType="num">
                                      <p:cBhvr>
                                        <p:cTn id="28"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594360"/>
          </a:xfrm>
        </p:spPr>
        <p:txBody>
          <a:bodyPr/>
          <a:lstStyle/>
          <a:p>
            <a:pPr algn="ctr"/>
            <a:r>
              <a:rPr lang="en-US" dirty="0" err="1" smtClean="0"/>
              <a:t>Fhr</a:t>
            </a:r>
            <a:r>
              <a:rPr lang="en-US" dirty="0" smtClean="0"/>
              <a:t> variability</a:t>
            </a:r>
            <a:endParaRPr lang="en-US" dirty="0"/>
          </a:p>
        </p:txBody>
      </p:sp>
      <p:sp>
        <p:nvSpPr>
          <p:cNvPr id="6" name="Rectangle 5"/>
          <p:cNvSpPr/>
          <p:nvPr/>
        </p:nvSpPr>
        <p:spPr>
          <a:xfrm>
            <a:off x="193964" y="1565564"/>
            <a:ext cx="8382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2819400"/>
            <a:ext cx="83058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4152900"/>
            <a:ext cx="83058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5410200"/>
            <a:ext cx="84582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28600" y="17526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6255" y="2133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93964" y="1911927"/>
            <a:ext cx="8354290" cy="69273"/>
          </a:xfrm>
          <a:custGeom>
            <a:avLst/>
            <a:gdLst>
              <a:gd name="connsiteX0" fmla="*/ 0 w 8354290"/>
              <a:gd name="connsiteY0" fmla="*/ 0 h 69273"/>
              <a:gd name="connsiteX1" fmla="*/ 304800 w 8354290"/>
              <a:gd name="connsiteY1" fmla="*/ 27709 h 69273"/>
              <a:gd name="connsiteX2" fmla="*/ 387927 w 8354290"/>
              <a:gd name="connsiteY2" fmla="*/ 55418 h 69273"/>
              <a:gd name="connsiteX3" fmla="*/ 3131127 w 8354290"/>
              <a:gd name="connsiteY3" fmla="*/ 69273 h 69273"/>
              <a:gd name="connsiteX4" fmla="*/ 4336472 w 8354290"/>
              <a:gd name="connsiteY4" fmla="*/ 55418 h 69273"/>
              <a:gd name="connsiteX5" fmla="*/ 8354290 w 8354290"/>
              <a:gd name="connsiteY5" fmla="*/ 69273 h 6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4290" h="69273">
                <a:moveTo>
                  <a:pt x="0" y="0"/>
                </a:moveTo>
                <a:cubicBezTo>
                  <a:pt x="226219" y="45246"/>
                  <a:pt x="-220849" y="-40853"/>
                  <a:pt x="304800" y="27709"/>
                </a:cubicBezTo>
                <a:cubicBezTo>
                  <a:pt x="333763" y="31487"/>
                  <a:pt x="358720" y="55270"/>
                  <a:pt x="387927" y="55418"/>
                </a:cubicBezTo>
                <a:lnTo>
                  <a:pt x="3131127" y="69273"/>
                </a:lnTo>
                <a:lnTo>
                  <a:pt x="4336472" y="55418"/>
                </a:lnTo>
                <a:lnTo>
                  <a:pt x="8354290" y="6927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28600" y="2971800"/>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 y="34290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49382" y="3100311"/>
            <a:ext cx="8298873" cy="238739"/>
          </a:xfrm>
          <a:custGeom>
            <a:avLst/>
            <a:gdLst>
              <a:gd name="connsiteX0" fmla="*/ 0 w 8298873"/>
              <a:gd name="connsiteY0" fmla="*/ 127798 h 238739"/>
              <a:gd name="connsiteX1" fmla="*/ 69273 w 8298873"/>
              <a:gd name="connsiteY1" fmla="*/ 141653 h 238739"/>
              <a:gd name="connsiteX2" fmla="*/ 110836 w 8298873"/>
              <a:gd name="connsiteY2" fmla="*/ 127798 h 238739"/>
              <a:gd name="connsiteX3" fmla="*/ 166254 w 8298873"/>
              <a:gd name="connsiteY3" fmla="*/ 113944 h 238739"/>
              <a:gd name="connsiteX4" fmla="*/ 207818 w 8298873"/>
              <a:gd name="connsiteY4" fmla="*/ 127798 h 238739"/>
              <a:gd name="connsiteX5" fmla="*/ 346363 w 8298873"/>
              <a:gd name="connsiteY5" fmla="*/ 141653 h 238739"/>
              <a:gd name="connsiteX6" fmla="*/ 374073 w 8298873"/>
              <a:gd name="connsiteY6" fmla="*/ 169362 h 238739"/>
              <a:gd name="connsiteX7" fmla="*/ 498763 w 8298873"/>
              <a:gd name="connsiteY7" fmla="*/ 100089 h 238739"/>
              <a:gd name="connsiteX8" fmla="*/ 554182 w 8298873"/>
              <a:gd name="connsiteY8" fmla="*/ 113944 h 238739"/>
              <a:gd name="connsiteX9" fmla="*/ 637309 w 8298873"/>
              <a:gd name="connsiteY9" fmla="*/ 169362 h 238739"/>
              <a:gd name="connsiteX10" fmla="*/ 789709 w 8298873"/>
              <a:gd name="connsiteY10" fmla="*/ 127798 h 238739"/>
              <a:gd name="connsiteX11" fmla="*/ 886691 w 8298873"/>
              <a:gd name="connsiteY11" fmla="*/ 155507 h 238739"/>
              <a:gd name="connsiteX12" fmla="*/ 900545 w 8298873"/>
              <a:gd name="connsiteY12" fmla="*/ 197071 h 238739"/>
              <a:gd name="connsiteX13" fmla="*/ 1025236 w 8298873"/>
              <a:gd name="connsiteY13" fmla="*/ 155507 h 238739"/>
              <a:gd name="connsiteX14" fmla="*/ 1066800 w 8298873"/>
              <a:gd name="connsiteY14" fmla="*/ 141653 h 238739"/>
              <a:gd name="connsiteX15" fmla="*/ 1108363 w 8298873"/>
              <a:gd name="connsiteY15" fmla="*/ 100089 h 238739"/>
              <a:gd name="connsiteX16" fmla="*/ 1205345 w 8298873"/>
              <a:gd name="connsiteY16" fmla="*/ 113944 h 238739"/>
              <a:gd name="connsiteX17" fmla="*/ 1246909 w 8298873"/>
              <a:gd name="connsiteY17" fmla="*/ 100089 h 238739"/>
              <a:gd name="connsiteX18" fmla="*/ 1260763 w 8298873"/>
              <a:gd name="connsiteY18" fmla="*/ 44671 h 238739"/>
              <a:gd name="connsiteX19" fmla="*/ 1288473 w 8298873"/>
              <a:gd name="connsiteY19" fmla="*/ 72380 h 238739"/>
              <a:gd name="connsiteX20" fmla="*/ 1385454 w 8298873"/>
              <a:gd name="connsiteY20" fmla="*/ 86234 h 238739"/>
              <a:gd name="connsiteX21" fmla="*/ 1482436 w 8298873"/>
              <a:gd name="connsiteY21" fmla="*/ 210925 h 238739"/>
              <a:gd name="connsiteX22" fmla="*/ 1551709 w 8298873"/>
              <a:gd name="connsiteY22" fmla="*/ 197071 h 238739"/>
              <a:gd name="connsiteX23" fmla="*/ 1593273 w 8298873"/>
              <a:gd name="connsiteY23" fmla="*/ 183216 h 238739"/>
              <a:gd name="connsiteX24" fmla="*/ 1607127 w 8298873"/>
              <a:gd name="connsiteY24" fmla="*/ 141653 h 238739"/>
              <a:gd name="connsiteX25" fmla="*/ 1648691 w 8298873"/>
              <a:gd name="connsiteY25" fmla="*/ 169362 h 238739"/>
              <a:gd name="connsiteX26" fmla="*/ 1745673 w 8298873"/>
              <a:gd name="connsiteY26" fmla="*/ 141653 h 238739"/>
              <a:gd name="connsiteX27" fmla="*/ 1828800 w 8298873"/>
              <a:gd name="connsiteY27" fmla="*/ 141653 h 238739"/>
              <a:gd name="connsiteX28" fmla="*/ 1870363 w 8298873"/>
              <a:gd name="connsiteY28" fmla="*/ 169362 h 238739"/>
              <a:gd name="connsiteX29" fmla="*/ 2050473 w 8298873"/>
              <a:gd name="connsiteY29" fmla="*/ 183216 h 238739"/>
              <a:gd name="connsiteX30" fmla="*/ 2092036 w 8298873"/>
              <a:gd name="connsiteY30" fmla="*/ 197071 h 238739"/>
              <a:gd name="connsiteX31" fmla="*/ 2175163 w 8298873"/>
              <a:gd name="connsiteY31" fmla="*/ 155507 h 238739"/>
              <a:gd name="connsiteX32" fmla="*/ 2216727 w 8298873"/>
              <a:gd name="connsiteY32" fmla="*/ 169362 h 238739"/>
              <a:gd name="connsiteX33" fmla="*/ 2258291 w 8298873"/>
              <a:gd name="connsiteY33" fmla="*/ 155507 h 238739"/>
              <a:gd name="connsiteX34" fmla="*/ 2341418 w 8298873"/>
              <a:gd name="connsiteY34" fmla="*/ 141653 h 238739"/>
              <a:gd name="connsiteX35" fmla="*/ 2355273 w 8298873"/>
              <a:gd name="connsiteY35" fmla="*/ 100089 h 238739"/>
              <a:gd name="connsiteX36" fmla="*/ 2410691 w 8298873"/>
              <a:gd name="connsiteY36" fmla="*/ 113944 h 238739"/>
              <a:gd name="connsiteX37" fmla="*/ 2493818 w 8298873"/>
              <a:gd name="connsiteY37" fmla="*/ 127798 h 238739"/>
              <a:gd name="connsiteX38" fmla="*/ 2549236 w 8298873"/>
              <a:gd name="connsiteY38" fmla="*/ 210925 h 238739"/>
              <a:gd name="connsiteX39" fmla="*/ 2576945 w 8298873"/>
              <a:gd name="connsiteY39" fmla="*/ 169362 h 238739"/>
              <a:gd name="connsiteX40" fmla="*/ 2618509 w 8298873"/>
              <a:gd name="connsiteY40" fmla="*/ 155507 h 238739"/>
              <a:gd name="connsiteX41" fmla="*/ 2660073 w 8298873"/>
              <a:gd name="connsiteY41" fmla="*/ 183216 h 238739"/>
              <a:gd name="connsiteX42" fmla="*/ 2770909 w 8298873"/>
              <a:gd name="connsiteY42" fmla="*/ 155507 h 238739"/>
              <a:gd name="connsiteX43" fmla="*/ 2798618 w 8298873"/>
              <a:gd name="connsiteY43" fmla="*/ 113944 h 238739"/>
              <a:gd name="connsiteX44" fmla="*/ 2840182 w 8298873"/>
              <a:gd name="connsiteY44" fmla="*/ 127798 h 238739"/>
              <a:gd name="connsiteX45" fmla="*/ 2923309 w 8298873"/>
              <a:gd name="connsiteY45" fmla="*/ 113944 h 238739"/>
              <a:gd name="connsiteX46" fmla="*/ 2964873 w 8298873"/>
              <a:gd name="connsiteY46" fmla="*/ 100089 h 238739"/>
              <a:gd name="connsiteX47" fmla="*/ 3034145 w 8298873"/>
              <a:gd name="connsiteY47" fmla="*/ 86234 h 238739"/>
              <a:gd name="connsiteX48" fmla="*/ 3131127 w 8298873"/>
              <a:gd name="connsiteY48" fmla="*/ 100089 h 238739"/>
              <a:gd name="connsiteX49" fmla="*/ 3144982 w 8298873"/>
              <a:gd name="connsiteY49" fmla="*/ 141653 h 238739"/>
              <a:gd name="connsiteX50" fmla="*/ 3463636 w 8298873"/>
              <a:gd name="connsiteY50" fmla="*/ 127798 h 238739"/>
              <a:gd name="connsiteX51" fmla="*/ 3532909 w 8298873"/>
              <a:gd name="connsiteY51" fmla="*/ 155507 h 238739"/>
              <a:gd name="connsiteX52" fmla="*/ 3574473 w 8298873"/>
              <a:gd name="connsiteY52" fmla="*/ 141653 h 238739"/>
              <a:gd name="connsiteX53" fmla="*/ 3657600 w 8298873"/>
              <a:gd name="connsiteY53" fmla="*/ 141653 h 238739"/>
              <a:gd name="connsiteX54" fmla="*/ 3685309 w 8298873"/>
              <a:gd name="connsiteY54" fmla="*/ 210925 h 238739"/>
              <a:gd name="connsiteX55" fmla="*/ 3893127 w 8298873"/>
              <a:gd name="connsiteY55" fmla="*/ 238634 h 238739"/>
              <a:gd name="connsiteX56" fmla="*/ 3906982 w 8298873"/>
              <a:gd name="connsiteY56" fmla="*/ 155507 h 238739"/>
              <a:gd name="connsiteX57" fmla="*/ 4156363 w 8298873"/>
              <a:gd name="connsiteY57" fmla="*/ 169362 h 238739"/>
              <a:gd name="connsiteX58" fmla="*/ 4239491 w 8298873"/>
              <a:gd name="connsiteY58" fmla="*/ 141653 h 238739"/>
              <a:gd name="connsiteX59" fmla="*/ 4308763 w 8298873"/>
              <a:gd name="connsiteY59" fmla="*/ 155507 h 238739"/>
              <a:gd name="connsiteX60" fmla="*/ 4502727 w 8298873"/>
              <a:gd name="connsiteY60" fmla="*/ 127798 h 238739"/>
              <a:gd name="connsiteX61" fmla="*/ 4558145 w 8298873"/>
              <a:gd name="connsiteY61" fmla="*/ 155507 h 238739"/>
              <a:gd name="connsiteX62" fmla="*/ 4599709 w 8298873"/>
              <a:gd name="connsiteY62" fmla="*/ 183216 h 238739"/>
              <a:gd name="connsiteX63" fmla="*/ 4655127 w 8298873"/>
              <a:gd name="connsiteY63" fmla="*/ 169362 h 238739"/>
              <a:gd name="connsiteX64" fmla="*/ 4696691 w 8298873"/>
              <a:gd name="connsiteY64" fmla="*/ 141653 h 238739"/>
              <a:gd name="connsiteX65" fmla="*/ 4779818 w 8298873"/>
              <a:gd name="connsiteY65" fmla="*/ 127798 h 238739"/>
              <a:gd name="connsiteX66" fmla="*/ 4862945 w 8298873"/>
              <a:gd name="connsiteY66" fmla="*/ 183216 h 238739"/>
              <a:gd name="connsiteX67" fmla="*/ 4904509 w 8298873"/>
              <a:gd name="connsiteY67" fmla="*/ 169362 h 238739"/>
              <a:gd name="connsiteX68" fmla="*/ 5001491 w 8298873"/>
              <a:gd name="connsiteY68" fmla="*/ 155507 h 238739"/>
              <a:gd name="connsiteX69" fmla="*/ 5112327 w 8298873"/>
              <a:gd name="connsiteY69" fmla="*/ 127798 h 238739"/>
              <a:gd name="connsiteX70" fmla="*/ 5167745 w 8298873"/>
              <a:gd name="connsiteY70" fmla="*/ 141653 h 238739"/>
              <a:gd name="connsiteX71" fmla="*/ 5209309 w 8298873"/>
              <a:gd name="connsiteY71" fmla="*/ 155507 h 238739"/>
              <a:gd name="connsiteX72" fmla="*/ 5514109 w 8298873"/>
              <a:gd name="connsiteY72" fmla="*/ 169362 h 238739"/>
              <a:gd name="connsiteX73" fmla="*/ 5555673 w 8298873"/>
              <a:gd name="connsiteY73" fmla="*/ 183216 h 238739"/>
              <a:gd name="connsiteX74" fmla="*/ 5611091 w 8298873"/>
              <a:gd name="connsiteY74" fmla="*/ 141653 h 238739"/>
              <a:gd name="connsiteX75" fmla="*/ 5624945 w 8298873"/>
              <a:gd name="connsiteY75" fmla="*/ 183216 h 238739"/>
              <a:gd name="connsiteX76" fmla="*/ 5680363 w 8298873"/>
              <a:gd name="connsiteY76" fmla="*/ 127798 h 238739"/>
              <a:gd name="connsiteX77" fmla="*/ 5749636 w 8298873"/>
              <a:gd name="connsiteY77" fmla="*/ 141653 h 238739"/>
              <a:gd name="connsiteX78" fmla="*/ 5763491 w 8298873"/>
              <a:gd name="connsiteY78" fmla="*/ 183216 h 238739"/>
              <a:gd name="connsiteX79" fmla="*/ 5805054 w 8298873"/>
              <a:gd name="connsiteY79" fmla="*/ 210925 h 238739"/>
              <a:gd name="connsiteX80" fmla="*/ 5860473 w 8298873"/>
              <a:gd name="connsiteY80" fmla="*/ 141653 h 238739"/>
              <a:gd name="connsiteX81" fmla="*/ 5902036 w 8298873"/>
              <a:gd name="connsiteY81" fmla="*/ 183216 h 238739"/>
              <a:gd name="connsiteX82" fmla="*/ 6026727 w 8298873"/>
              <a:gd name="connsiteY82" fmla="*/ 169362 h 238739"/>
              <a:gd name="connsiteX83" fmla="*/ 6096000 w 8298873"/>
              <a:gd name="connsiteY83" fmla="*/ 155507 h 238739"/>
              <a:gd name="connsiteX84" fmla="*/ 6137563 w 8298873"/>
              <a:gd name="connsiteY84" fmla="*/ 141653 h 238739"/>
              <a:gd name="connsiteX85" fmla="*/ 6165273 w 8298873"/>
              <a:gd name="connsiteY85" fmla="*/ 169362 h 238739"/>
              <a:gd name="connsiteX86" fmla="*/ 6303818 w 8298873"/>
              <a:gd name="connsiteY86" fmla="*/ 169362 h 238739"/>
              <a:gd name="connsiteX87" fmla="*/ 6317673 w 8298873"/>
              <a:gd name="connsiteY87" fmla="*/ 210925 h 238739"/>
              <a:gd name="connsiteX88" fmla="*/ 6400800 w 8298873"/>
              <a:gd name="connsiteY88" fmla="*/ 169362 h 238739"/>
              <a:gd name="connsiteX89" fmla="*/ 6442363 w 8298873"/>
              <a:gd name="connsiteY89" fmla="*/ 183216 h 238739"/>
              <a:gd name="connsiteX90" fmla="*/ 6497782 w 8298873"/>
              <a:gd name="connsiteY90" fmla="*/ 169362 h 238739"/>
              <a:gd name="connsiteX91" fmla="*/ 6539345 w 8298873"/>
              <a:gd name="connsiteY91" fmla="*/ 197071 h 238739"/>
              <a:gd name="connsiteX92" fmla="*/ 6622473 w 8298873"/>
              <a:gd name="connsiteY92" fmla="*/ 169362 h 238739"/>
              <a:gd name="connsiteX93" fmla="*/ 6705600 w 8298873"/>
              <a:gd name="connsiteY93" fmla="*/ 197071 h 238739"/>
              <a:gd name="connsiteX94" fmla="*/ 6816436 w 8298873"/>
              <a:gd name="connsiteY94" fmla="*/ 169362 h 238739"/>
              <a:gd name="connsiteX95" fmla="*/ 6899563 w 8298873"/>
              <a:gd name="connsiteY95" fmla="*/ 127798 h 238739"/>
              <a:gd name="connsiteX96" fmla="*/ 6927273 w 8298873"/>
              <a:gd name="connsiteY96" fmla="*/ 155507 h 238739"/>
              <a:gd name="connsiteX97" fmla="*/ 6954982 w 8298873"/>
              <a:gd name="connsiteY97" fmla="*/ 113944 h 238739"/>
              <a:gd name="connsiteX98" fmla="*/ 6982691 w 8298873"/>
              <a:gd name="connsiteY98" fmla="*/ 3107 h 238739"/>
              <a:gd name="connsiteX99" fmla="*/ 7024254 w 8298873"/>
              <a:gd name="connsiteY99" fmla="*/ 44671 h 238739"/>
              <a:gd name="connsiteX100" fmla="*/ 6982691 w 8298873"/>
              <a:gd name="connsiteY100" fmla="*/ 16962 h 238739"/>
              <a:gd name="connsiteX101" fmla="*/ 7051963 w 8298873"/>
              <a:gd name="connsiteY101" fmla="*/ 30816 h 238739"/>
              <a:gd name="connsiteX102" fmla="*/ 7121236 w 8298873"/>
              <a:gd name="connsiteY102" fmla="*/ 58525 h 238739"/>
              <a:gd name="connsiteX103" fmla="*/ 7135091 w 8298873"/>
              <a:gd name="connsiteY103" fmla="*/ 100089 h 238739"/>
              <a:gd name="connsiteX104" fmla="*/ 7273636 w 8298873"/>
              <a:gd name="connsiteY104" fmla="*/ 113944 h 238739"/>
              <a:gd name="connsiteX105" fmla="*/ 7329054 w 8298873"/>
              <a:gd name="connsiteY105" fmla="*/ 127798 h 238739"/>
              <a:gd name="connsiteX106" fmla="*/ 7342909 w 8298873"/>
              <a:gd name="connsiteY106" fmla="*/ 169362 h 238739"/>
              <a:gd name="connsiteX107" fmla="*/ 7453745 w 8298873"/>
              <a:gd name="connsiteY107" fmla="*/ 183216 h 238739"/>
              <a:gd name="connsiteX108" fmla="*/ 7620000 w 8298873"/>
              <a:gd name="connsiteY108" fmla="*/ 197071 h 238739"/>
              <a:gd name="connsiteX109" fmla="*/ 7661563 w 8298873"/>
              <a:gd name="connsiteY109" fmla="*/ 210925 h 238739"/>
              <a:gd name="connsiteX110" fmla="*/ 7813963 w 8298873"/>
              <a:gd name="connsiteY110" fmla="*/ 183216 h 238739"/>
              <a:gd name="connsiteX111" fmla="*/ 7827818 w 8298873"/>
              <a:gd name="connsiteY111" fmla="*/ 127798 h 238739"/>
              <a:gd name="connsiteX112" fmla="*/ 7897091 w 8298873"/>
              <a:gd name="connsiteY112" fmla="*/ 141653 h 238739"/>
              <a:gd name="connsiteX113" fmla="*/ 8049491 w 8298873"/>
              <a:gd name="connsiteY113" fmla="*/ 155507 h 238739"/>
              <a:gd name="connsiteX114" fmla="*/ 8104909 w 8298873"/>
              <a:gd name="connsiteY114" fmla="*/ 141653 h 238739"/>
              <a:gd name="connsiteX115" fmla="*/ 8146473 w 8298873"/>
              <a:gd name="connsiteY115" fmla="*/ 113944 h 238739"/>
              <a:gd name="connsiteX116" fmla="*/ 8188036 w 8298873"/>
              <a:gd name="connsiteY116" fmla="*/ 127798 h 238739"/>
              <a:gd name="connsiteX117" fmla="*/ 8229600 w 8298873"/>
              <a:gd name="connsiteY117" fmla="*/ 100089 h 238739"/>
              <a:gd name="connsiteX118" fmla="*/ 8271163 w 8298873"/>
              <a:gd name="connsiteY118" fmla="*/ 127798 h 238739"/>
              <a:gd name="connsiteX119" fmla="*/ 8298873 w 8298873"/>
              <a:gd name="connsiteY119" fmla="*/ 127798 h 2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8298873" h="238739">
                <a:moveTo>
                  <a:pt x="0" y="127798"/>
                </a:moveTo>
                <a:cubicBezTo>
                  <a:pt x="23091" y="132416"/>
                  <a:pt x="45725" y="141653"/>
                  <a:pt x="69273" y="141653"/>
                </a:cubicBezTo>
                <a:cubicBezTo>
                  <a:pt x="83877" y="141653"/>
                  <a:pt x="96794" y="131810"/>
                  <a:pt x="110836" y="127798"/>
                </a:cubicBezTo>
                <a:cubicBezTo>
                  <a:pt x="129145" y="122567"/>
                  <a:pt x="147781" y="118562"/>
                  <a:pt x="166254" y="113944"/>
                </a:cubicBezTo>
                <a:cubicBezTo>
                  <a:pt x="180109" y="118562"/>
                  <a:pt x="193384" y="125577"/>
                  <a:pt x="207818" y="127798"/>
                </a:cubicBezTo>
                <a:cubicBezTo>
                  <a:pt x="253690" y="134855"/>
                  <a:pt x="301337" y="130396"/>
                  <a:pt x="346363" y="141653"/>
                </a:cubicBezTo>
                <a:cubicBezTo>
                  <a:pt x="359035" y="144821"/>
                  <a:pt x="364836" y="160126"/>
                  <a:pt x="374073" y="169362"/>
                </a:cubicBezTo>
                <a:cubicBezTo>
                  <a:pt x="469351" y="105843"/>
                  <a:pt x="425607" y="124475"/>
                  <a:pt x="498763" y="100089"/>
                </a:cubicBezTo>
                <a:cubicBezTo>
                  <a:pt x="547388" y="51466"/>
                  <a:pt x="507575" y="73163"/>
                  <a:pt x="554182" y="113944"/>
                </a:cubicBezTo>
                <a:cubicBezTo>
                  <a:pt x="579244" y="135874"/>
                  <a:pt x="637309" y="169362"/>
                  <a:pt x="637309" y="169362"/>
                </a:cubicBezTo>
                <a:cubicBezTo>
                  <a:pt x="762313" y="138111"/>
                  <a:pt x="712017" y="153696"/>
                  <a:pt x="789709" y="127798"/>
                </a:cubicBezTo>
                <a:cubicBezTo>
                  <a:pt x="790186" y="127917"/>
                  <a:pt x="880068" y="148884"/>
                  <a:pt x="886691" y="155507"/>
                </a:cubicBezTo>
                <a:cubicBezTo>
                  <a:pt x="897018" y="165834"/>
                  <a:pt x="895927" y="183216"/>
                  <a:pt x="900545" y="197071"/>
                </a:cubicBezTo>
                <a:cubicBezTo>
                  <a:pt x="995824" y="133552"/>
                  <a:pt x="952080" y="131122"/>
                  <a:pt x="1025236" y="155507"/>
                </a:cubicBezTo>
                <a:cubicBezTo>
                  <a:pt x="1039091" y="150889"/>
                  <a:pt x="1054649" y="149754"/>
                  <a:pt x="1066800" y="141653"/>
                </a:cubicBezTo>
                <a:cubicBezTo>
                  <a:pt x="1083103" y="130785"/>
                  <a:pt x="1089150" y="103932"/>
                  <a:pt x="1108363" y="100089"/>
                </a:cubicBezTo>
                <a:cubicBezTo>
                  <a:pt x="1140384" y="93685"/>
                  <a:pt x="1173018" y="109326"/>
                  <a:pt x="1205345" y="113944"/>
                </a:cubicBezTo>
                <a:cubicBezTo>
                  <a:pt x="1219200" y="109326"/>
                  <a:pt x="1237786" y="111493"/>
                  <a:pt x="1246909" y="100089"/>
                </a:cubicBezTo>
                <a:cubicBezTo>
                  <a:pt x="1258804" y="85220"/>
                  <a:pt x="1244920" y="55233"/>
                  <a:pt x="1260763" y="44671"/>
                </a:cubicBezTo>
                <a:cubicBezTo>
                  <a:pt x="1271632" y="37425"/>
                  <a:pt x="1276081" y="68249"/>
                  <a:pt x="1288473" y="72380"/>
                </a:cubicBezTo>
                <a:cubicBezTo>
                  <a:pt x="1319452" y="82706"/>
                  <a:pt x="1353127" y="81616"/>
                  <a:pt x="1385454" y="86234"/>
                </a:cubicBezTo>
                <a:cubicBezTo>
                  <a:pt x="1478908" y="179688"/>
                  <a:pt x="1456190" y="132186"/>
                  <a:pt x="1482436" y="210925"/>
                </a:cubicBezTo>
                <a:cubicBezTo>
                  <a:pt x="1505527" y="206307"/>
                  <a:pt x="1528864" y="202782"/>
                  <a:pt x="1551709" y="197071"/>
                </a:cubicBezTo>
                <a:cubicBezTo>
                  <a:pt x="1565877" y="193529"/>
                  <a:pt x="1582946" y="193543"/>
                  <a:pt x="1593273" y="183216"/>
                </a:cubicBezTo>
                <a:cubicBezTo>
                  <a:pt x="1603599" y="172890"/>
                  <a:pt x="1602509" y="155507"/>
                  <a:pt x="1607127" y="141653"/>
                </a:cubicBezTo>
                <a:cubicBezTo>
                  <a:pt x="1620982" y="150889"/>
                  <a:pt x="1632207" y="167007"/>
                  <a:pt x="1648691" y="169362"/>
                </a:cubicBezTo>
                <a:cubicBezTo>
                  <a:pt x="1660865" y="171101"/>
                  <a:pt x="1730078" y="146851"/>
                  <a:pt x="1745673" y="141653"/>
                </a:cubicBezTo>
                <a:cubicBezTo>
                  <a:pt x="1856507" y="215543"/>
                  <a:pt x="1717964" y="141653"/>
                  <a:pt x="1828800" y="141653"/>
                </a:cubicBezTo>
                <a:cubicBezTo>
                  <a:pt x="1845451" y="141653"/>
                  <a:pt x="1853997" y="166293"/>
                  <a:pt x="1870363" y="169362"/>
                </a:cubicBezTo>
                <a:cubicBezTo>
                  <a:pt x="1929546" y="180459"/>
                  <a:pt x="1990436" y="178598"/>
                  <a:pt x="2050473" y="183216"/>
                </a:cubicBezTo>
                <a:cubicBezTo>
                  <a:pt x="2064327" y="187834"/>
                  <a:pt x="2077432" y="197071"/>
                  <a:pt x="2092036" y="197071"/>
                </a:cubicBezTo>
                <a:cubicBezTo>
                  <a:pt x="2120716" y="197071"/>
                  <a:pt x="2154149" y="169517"/>
                  <a:pt x="2175163" y="155507"/>
                </a:cubicBezTo>
                <a:cubicBezTo>
                  <a:pt x="2189018" y="160125"/>
                  <a:pt x="2202123" y="169362"/>
                  <a:pt x="2216727" y="169362"/>
                </a:cubicBezTo>
                <a:cubicBezTo>
                  <a:pt x="2231331" y="169362"/>
                  <a:pt x="2244035" y="158675"/>
                  <a:pt x="2258291" y="155507"/>
                </a:cubicBezTo>
                <a:cubicBezTo>
                  <a:pt x="2285713" y="149413"/>
                  <a:pt x="2313709" y="146271"/>
                  <a:pt x="2341418" y="141653"/>
                </a:cubicBezTo>
                <a:cubicBezTo>
                  <a:pt x="2346036" y="127798"/>
                  <a:pt x="2341713" y="105513"/>
                  <a:pt x="2355273" y="100089"/>
                </a:cubicBezTo>
                <a:cubicBezTo>
                  <a:pt x="2372952" y="93017"/>
                  <a:pt x="2392020" y="110210"/>
                  <a:pt x="2410691" y="113944"/>
                </a:cubicBezTo>
                <a:cubicBezTo>
                  <a:pt x="2438237" y="119453"/>
                  <a:pt x="2466109" y="123180"/>
                  <a:pt x="2493818" y="127798"/>
                </a:cubicBezTo>
                <a:cubicBezTo>
                  <a:pt x="2498165" y="145185"/>
                  <a:pt x="2503676" y="220037"/>
                  <a:pt x="2549236" y="210925"/>
                </a:cubicBezTo>
                <a:cubicBezTo>
                  <a:pt x="2565564" y="207660"/>
                  <a:pt x="2563943" y="179764"/>
                  <a:pt x="2576945" y="169362"/>
                </a:cubicBezTo>
                <a:cubicBezTo>
                  <a:pt x="2588349" y="160239"/>
                  <a:pt x="2604654" y="160125"/>
                  <a:pt x="2618509" y="155507"/>
                </a:cubicBezTo>
                <a:cubicBezTo>
                  <a:pt x="2632364" y="164743"/>
                  <a:pt x="2643550" y="181151"/>
                  <a:pt x="2660073" y="183216"/>
                </a:cubicBezTo>
                <a:cubicBezTo>
                  <a:pt x="2684393" y="186256"/>
                  <a:pt x="2743766" y="164555"/>
                  <a:pt x="2770909" y="155507"/>
                </a:cubicBezTo>
                <a:cubicBezTo>
                  <a:pt x="2780145" y="141653"/>
                  <a:pt x="2783158" y="120128"/>
                  <a:pt x="2798618" y="113944"/>
                </a:cubicBezTo>
                <a:cubicBezTo>
                  <a:pt x="2812178" y="108520"/>
                  <a:pt x="2825578" y="127798"/>
                  <a:pt x="2840182" y="127798"/>
                </a:cubicBezTo>
                <a:cubicBezTo>
                  <a:pt x="2868273" y="127798"/>
                  <a:pt x="2895600" y="118562"/>
                  <a:pt x="2923309" y="113944"/>
                </a:cubicBezTo>
                <a:cubicBezTo>
                  <a:pt x="2937164" y="109326"/>
                  <a:pt x="2950269" y="100089"/>
                  <a:pt x="2964873" y="100089"/>
                </a:cubicBezTo>
                <a:cubicBezTo>
                  <a:pt x="3036813" y="100089"/>
                  <a:pt x="2980023" y="140358"/>
                  <a:pt x="3034145" y="86234"/>
                </a:cubicBezTo>
                <a:cubicBezTo>
                  <a:pt x="3066472" y="90852"/>
                  <a:pt x="3101919" y="85485"/>
                  <a:pt x="3131127" y="100089"/>
                </a:cubicBezTo>
                <a:cubicBezTo>
                  <a:pt x="3144189" y="106620"/>
                  <a:pt x="3130428" y="140440"/>
                  <a:pt x="3144982" y="141653"/>
                </a:cubicBezTo>
                <a:cubicBezTo>
                  <a:pt x="3250933" y="150482"/>
                  <a:pt x="3357418" y="132416"/>
                  <a:pt x="3463636" y="127798"/>
                </a:cubicBezTo>
                <a:cubicBezTo>
                  <a:pt x="3568109" y="92975"/>
                  <a:pt x="3443384" y="119697"/>
                  <a:pt x="3532909" y="155507"/>
                </a:cubicBezTo>
                <a:cubicBezTo>
                  <a:pt x="3546469" y="160931"/>
                  <a:pt x="3560618" y="146271"/>
                  <a:pt x="3574473" y="141653"/>
                </a:cubicBezTo>
                <a:cubicBezTo>
                  <a:pt x="3582999" y="135969"/>
                  <a:pt x="3649074" y="73446"/>
                  <a:pt x="3657600" y="141653"/>
                </a:cubicBezTo>
                <a:cubicBezTo>
                  <a:pt x="3668844" y="231600"/>
                  <a:pt x="3572236" y="239194"/>
                  <a:pt x="3685309" y="210925"/>
                </a:cubicBezTo>
                <a:cubicBezTo>
                  <a:pt x="3696733" y="212557"/>
                  <a:pt x="3889463" y="240670"/>
                  <a:pt x="3893127" y="238634"/>
                </a:cubicBezTo>
                <a:cubicBezTo>
                  <a:pt x="3917683" y="224992"/>
                  <a:pt x="3902364" y="183216"/>
                  <a:pt x="3906982" y="155507"/>
                </a:cubicBezTo>
                <a:cubicBezTo>
                  <a:pt x="4001245" y="218350"/>
                  <a:pt x="3953054" y="198406"/>
                  <a:pt x="4156363" y="169362"/>
                </a:cubicBezTo>
                <a:cubicBezTo>
                  <a:pt x="4185278" y="165231"/>
                  <a:pt x="4239491" y="141653"/>
                  <a:pt x="4239491" y="141653"/>
                </a:cubicBezTo>
                <a:cubicBezTo>
                  <a:pt x="4262582" y="146271"/>
                  <a:pt x="4285215" y="155507"/>
                  <a:pt x="4308763" y="155507"/>
                </a:cubicBezTo>
                <a:cubicBezTo>
                  <a:pt x="4430180" y="155507"/>
                  <a:pt x="4425806" y="153439"/>
                  <a:pt x="4502727" y="127798"/>
                </a:cubicBezTo>
                <a:cubicBezTo>
                  <a:pt x="4521200" y="137034"/>
                  <a:pt x="4540213" y="145260"/>
                  <a:pt x="4558145" y="155507"/>
                </a:cubicBezTo>
                <a:cubicBezTo>
                  <a:pt x="4572602" y="163768"/>
                  <a:pt x="4583225" y="180861"/>
                  <a:pt x="4599709" y="183216"/>
                </a:cubicBezTo>
                <a:cubicBezTo>
                  <a:pt x="4618559" y="185909"/>
                  <a:pt x="4636654" y="173980"/>
                  <a:pt x="4655127" y="169362"/>
                </a:cubicBezTo>
                <a:cubicBezTo>
                  <a:pt x="4668982" y="160126"/>
                  <a:pt x="4680266" y="144391"/>
                  <a:pt x="4696691" y="141653"/>
                </a:cubicBezTo>
                <a:cubicBezTo>
                  <a:pt x="4811412" y="122532"/>
                  <a:pt x="4660700" y="207209"/>
                  <a:pt x="4779818" y="127798"/>
                </a:cubicBezTo>
                <a:cubicBezTo>
                  <a:pt x="4804808" y="152788"/>
                  <a:pt x="4822844" y="183216"/>
                  <a:pt x="4862945" y="183216"/>
                </a:cubicBezTo>
                <a:cubicBezTo>
                  <a:pt x="4877549" y="183216"/>
                  <a:pt x="4890189" y="172226"/>
                  <a:pt x="4904509" y="169362"/>
                </a:cubicBezTo>
                <a:cubicBezTo>
                  <a:pt x="4936530" y="162958"/>
                  <a:pt x="4969280" y="160876"/>
                  <a:pt x="5001491" y="155507"/>
                </a:cubicBezTo>
                <a:cubicBezTo>
                  <a:pt x="5068369" y="144361"/>
                  <a:pt x="5058790" y="145644"/>
                  <a:pt x="5112327" y="127798"/>
                </a:cubicBezTo>
                <a:cubicBezTo>
                  <a:pt x="5130800" y="132416"/>
                  <a:pt x="5149436" y="136422"/>
                  <a:pt x="5167745" y="141653"/>
                </a:cubicBezTo>
                <a:cubicBezTo>
                  <a:pt x="5181787" y="145665"/>
                  <a:pt x="5194751" y="154342"/>
                  <a:pt x="5209309" y="155507"/>
                </a:cubicBezTo>
                <a:cubicBezTo>
                  <a:pt x="5310690" y="163617"/>
                  <a:pt x="5412509" y="164744"/>
                  <a:pt x="5514109" y="169362"/>
                </a:cubicBezTo>
                <a:cubicBezTo>
                  <a:pt x="5527964" y="173980"/>
                  <a:pt x="5543990" y="191978"/>
                  <a:pt x="5555673" y="183216"/>
                </a:cubicBezTo>
                <a:cubicBezTo>
                  <a:pt x="5625258" y="131027"/>
                  <a:pt x="5511435" y="108434"/>
                  <a:pt x="5611091" y="141653"/>
                </a:cubicBezTo>
                <a:cubicBezTo>
                  <a:pt x="5615709" y="155507"/>
                  <a:pt x="5611883" y="176685"/>
                  <a:pt x="5624945" y="183216"/>
                </a:cubicBezTo>
                <a:cubicBezTo>
                  <a:pt x="5667170" y="204328"/>
                  <a:pt x="5675085" y="143632"/>
                  <a:pt x="5680363" y="127798"/>
                </a:cubicBezTo>
                <a:cubicBezTo>
                  <a:pt x="5703454" y="132416"/>
                  <a:pt x="5730043" y="128591"/>
                  <a:pt x="5749636" y="141653"/>
                </a:cubicBezTo>
                <a:cubicBezTo>
                  <a:pt x="5761787" y="149754"/>
                  <a:pt x="5754368" y="171812"/>
                  <a:pt x="5763491" y="183216"/>
                </a:cubicBezTo>
                <a:cubicBezTo>
                  <a:pt x="5773893" y="196218"/>
                  <a:pt x="5791200" y="201689"/>
                  <a:pt x="5805054" y="210925"/>
                </a:cubicBezTo>
                <a:cubicBezTo>
                  <a:pt x="5811777" y="190757"/>
                  <a:pt x="5820894" y="135057"/>
                  <a:pt x="5860473" y="141653"/>
                </a:cubicBezTo>
                <a:cubicBezTo>
                  <a:pt x="5879799" y="144874"/>
                  <a:pt x="5888182" y="169362"/>
                  <a:pt x="5902036" y="183216"/>
                </a:cubicBezTo>
                <a:cubicBezTo>
                  <a:pt x="5999018" y="150889"/>
                  <a:pt x="5957454" y="146270"/>
                  <a:pt x="6026727" y="169362"/>
                </a:cubicBezTo>
                <a:cubicBezTo>
                  <a:pt x="6049818" y="164744"/>
                  <a:pt x="6073155" y="161218"/>
                  <a:pt x="6096000" y="155507"/>
                </a:cubicBezTo>
                <a:cubicBezTo>
                  <a:pt x="6110168" y="151965"/>
                  <a:pt x="6123243" y="138789"/>
                  <a:pt x="6137563" y="141653"/>
                </a:cubicBezTo>
                <a:cubicBezTo>
                  <a:pt x="6150372" y="144215"/>
                  <a:pt x="6156036" y="160126"/>
                  <a:pt x="6165273" y="169362"/>
                </a:cubicBezTo>
                <a:cubicBezTo>
                  <a:pt x="6197792" y="163942"/>
                  <a:pt x="6268183" y="140854"/>
                  <a:pt x="6303818" y="169362"/>
                </a:cubicBezTo>
                <a:cubicBezTo>
                  <a:pt x="6315222" y="178485"/>
                  <a:pt x="6313055" y="197071"/>
                  <a:pt x="6317673" y="210925"/>
                </a:cubicBezTo>
                <a:cubicBezTo>
                  <a:pt x="6338689" y="196914"/>
                  <a:pt x="6372118" y="169362"/>
                  <a:pt x="6400800" y="169362"/>
                </a:cubicBezTo>
                <a:cubicBezTo>
                  <a:pt x="6415404" y="169362"/>
                  <a:pt x="6428509" y="178598"/>
                  <a:pt x="6442363" y="183216"/>
                </a:cubicBezTo>
                <a:cubicBezTo>
                  <a:pt x="6460836" y="178598"/>
                  <a:pt x="6478932" y="166669"/>
                  <a:pt x="6497782" y="169362"/>
                </a:cubicBezTo>
                <a:cubicBezTo>
                  <a:pt x="6514266" y="171717"/>
                  <a:pt x="6522694" y="197071"/>
                  <a:pt x="6539345" y="197071"/>
                </a:cubicBezTo>
                <a:cubicBezTo>
                  <a:pt x="6568553" y="197071"/>
                  <a:pt x="6622473" y="169362"/>
                  <a:pt x="6622473" y="169362"/>
                </a:cubicBezTo>
                <a:cubicBezTo>
                  <a:pt x="6650182" y="178598"/>
                  <a:pt x="6677264" y="204155"/>
                  <a:pt x="6705600" y="197071"/>
                </a:cubicBezTo>
                <a:lnTo>
                  <a:pt x="6816436" y="169362"/>
                </a:lnTo>
                <a:cubicBezTo>
                  <a:pt x="6829903" y="160384"/>
                  <a:pt x="6877503" y="123386"/>
                  <a:pt x="6899563" y="127798"/>
                </a:cubicBezTo>
                <a:cubicBezTo>
                  <a:pt x="6912372" y="130360"/>
                  <a:pt x="6918036" y="146271"/>
                  <a:pt x="6927273" y="155507"/>
                </a:cubicBezTo>
                <a:cubicBezTo>
                  <a:pt x="6936509" y="141653"/>
                  <a:pt x="6949292" y="129592"/>
                  <a:pt x="6954982" y="113944"/>
                </a:cubicBezTo>
                <a:cubicBezTo>
                  <a:pt x="6967996" y="78154"/>
                  <a:pt x="6955763" y="30036"/>
                  <a:pt x="6982691" y="3107"/>
                </a:cubicBezTo>
                <a:cubicBezTo>
                  <a:pt x="6996545" y="-10748"/>
                  <a:pt x="7024254" y="25078"/>
                  <a:pt x="7024254" y="44671"/>
                </a:cubicBezTo>
                <a:cubicBezTo>
                  <a:pt x="7024254" y="61322"/>
                  <a:pt x="6967798" y="24409"/>
                  <a:pt x="6982691" y="16962"/>
                </a:cubicBezTo>
                <a:cubicBezTo>
                  <a:pt x="7003753" y="6431"/>
                  <a:pt x="7028872" y="26198"/>
                  <a:pt x="7051963" y="30816"/>
                </a:cubicBezTo>
                <a:cubicBezTo>
                  <a:pt x="7075054" y="40052"/>
                  <a:pt x="7102130" y="42604"/>
                  <a:pt x="7121236" y="58525"/>
                </a:cubicBezTo>
                <a:cubicBezTo>
                  <a:pt x="7132455" y="67874"/>
                  <a:pt x="7121366" y="95098"/>
                  <a:pt x="7135091" y="100089"/>
                </a:cubicBezTo>
                <a:cubicBezTo>
                  <a:pt x="7178709" y="115950"/>
                  <a:pt x="7227454" y="109326"/>
                  <a:pt x="7273636" y="113944"/>
                </a:cubicBezTo>
                <a:cubicBezTo>
                  <a:pt x="7292109" y="118562"/>
                  <a:pt x="7314185" y="115903"/>
                  <a:pt x="7329054" y="127798"/>
                </a:cubicBezTo>
                <a:cubicBezTo>
                  <a:pt x="7340458" y="136921"/>
                  <a:pt x="7329564" y="163431"/>
                  <a:pt x="7342909" y="169362"/>
                </a:cubicBezTo>
                <a:cubicBezTo>
                  <a:pt x="7376933" y="184484"/>
                  <a:pt x="7416697" y="179511"/>
                  <a:pt x="7453745" y="183216"/>
                </a:cubicBezTo>
                <a:cubicBezTo>
                  <a:pt x="7509079" y="188749"/>
                  <a:pt x="7564582" y="192453"/>
                  <a:pt x="7620000" y="197071"/>
                </a:cubicBezTo>
                <a:cubicBezTo>
                  <a:pt x="7633854" y="201689"/>
                  <a:pt x="7646959" y="210925"/>
                  <a:pt x="7661563" y="210925"/>
                </a:cubicBezTo>
                <a:cubicBezTo>
                  <a:pt x="7739897" y="210925"/>
                  <a:pt x="7755510" y="202701"/>
                  <a:pt x="7813963" y="183216"/>
                </a:cubicBezTo>
                <a:cubicBezTo>
                  <a:pt x="7818581" y="164743"/>
                  <a:pt x="7810787" y="136313"/>
                  <a:pt x="7827818" y="127798"/>
                </a:cubicBezTo>
                <a:cubicBezTo>
                  <a:pt x="7848880" y="117267"/>
                  <a:pt x="7873725" y="138732"/>
                  <a:pt x="7897091" y="141653"/>
                </a:cubicBezTo>
                <a:cubicBezTo>
                  <a:pt x="7947707" y="147980"/>
                  <a:pt x="7998691" y="150889"/>
                  <a:pt x="8049491" y="155507"/>
                </a:cubicBezTo>
                <a:cubicBezTo>
                  <a:pt x="8067964" y="150889"/>
                  <a:pt x="8087407" y="149154"/>
                  <a:pt x="8104909" y="141653"/>
                </a:cubicBezTo>
                <a:cubicBezTo>
                  <a:pt x="8120214" y="135094"/>
                  <a:pt x="8130048" y="116682"/>
                  <a:pt x="8146473" y="113944"/>
                </a:cubicBezTo>
                <a:cubicBezTo>
                  <a:pt x="8160878" y="111543"/>
                  <a:pt x="8174182" y="123180"/>
                  <a:pt x="8188036" y="127798"/>
                </a:cubicBezTo>
                <a:cubicBezTo>
                  <a:pt x="8201891" y="118562"/>
                  <a:pt x="8212949" y="100089"/>
                  <a:pt x="8229600" y="100089"/>
                </a:cubicBezTo>
                <a:cubicBezTo>
                  <a:pt x="8246251" y="100089"/>
                  <a:pt x="8255703" y="121614"/>
                  <a:pt x="8271163" y="127798"/>
                </a:cubicBezTo>
                <a:cubicBezTo>
                  <a:pt x="8279739" y="131228"/>
                  <a:pt x="8289636" y="127798"/>
                  <a:pt x="8298873" y="1277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49382" y="4419600"/>
            <a:ext cx="8285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9382" y="4800600"/>
            <a:ext cx="828501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9382" y="2362200"/>
            <a:ext cx="828501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Absent variability has undetectable amplitude.</a:t>
            </a:r>
            <a:endParaRPr lang="en-US" dirty="0"/>
          </a:p>
        </p:txBody>
      </p:sp>
      <p:sp>
        <p:nvSpPr>
          <p:cNvPr id="29" name="TextBox 28"/>
          <p:cNvSpPr txBox="1"/>
          <p:nvPr/>
        </p:nvSpPr>
        <p:spPr>
          <a:xfrm>
            <a:off x="228600" y="3701534"/>
            <a:ext cx="8305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Minimal variability has FHR fluctuations between 1-5 </a:t>
            </a:r>
            <a:r>
              <a:rPr lang="en-US" dirty="0" err="1" smtClean="0"/>
              <a:t>BPM</a:t>
            </a:r>
            <a:r>
              <a:rPr lang="en-US" dirty="0" smtClean="0"/>
              <a:t>.</a:t>
            </a:r>
            <a:endParaRPr lang="en-US" dirty="0"/>
          </a:p>
        </p:txBody>
      </p:sp>
      <p:sp>
        <p:nvSpPr>
          <p:cNvPr id="30" name="Freeform 29"/>
          <p:cNvSpPr/>
          <p:nvPr/>
        </p:nvSpPr>
        <p:spPr>
          <a:xfrm>
            <a:off x="263236" y="4419350"/>
            <a:ext cx="8243455" cy="540577"/>
          </a:xfrm>
          <a:custGeom>
            <a:avLst/>
            <a:gdLst>
              <a:gd name="connsiteX0" fmla="*/ 0 w 8243455"/>
              <a:gd name="connsiteY0" fmla="*/ 208068 h 540577"/>
              <a:gd name="connsiteX1" fmla="*/ 69273 w 8243455"/>
              <a:gd name="connsiteY1" fmla="*/ 166505 h 540577"/>
              <a:gd name="connsiteX2" fmla="*/ 83128 w 8243455"/>
              <a:gd name="connsiteY2" fmla="*/ 208068 h 540577"/>
              <a:gd name="connsiteX3" fmla="*/ 138546 w 8243455"/>
              <a:gd name="connsiteY3" fmla="*/ 221923 h 540577"/>
              <a:gd name="connsiteX4" fmla="*/ 180109 w 8243455"/>
              <a:gd name="connsiteY4" fmla="*/ 235777 h 540577"/>
              <a:gd name="connsiteX5" fmla="*/ 193964 w 8243455"/>
              <a:gd name="connsiteY5" fmla="*/ 291195 h 540577"/>
              <a:gd name="connsiteX6" fmla="*/ 235528 w 8243455"/>
              <a:gd name="connsiteY6" fmla="*/ 305050 h 540577"/>
              <a:gd name="connsiteX7" fmla="*/ 290946 w 8243455"/>
              <a:gd name="connsiteY7" fmla="*/ 318905 h 540577"/>
              <a:gd name="connsiteX8" fmla="*/ 387928 w 8243455"/>
              <a:gd name="connsiteY8" fmla="*/ 346614 h 540577"/>
              <a:gd name="connsiteX9" fmla="*/ 443346 w 8243455"/>
              <a:gd name="connsiteY9" fmla="*/ 388177 h 540577"/>
              <a:gd name="connsiteX10" fmla="*/ 581891 w 8243455"/>
              <a:gd name="connsiteY10" fmla="*/ 374323 h 540577"/>
              <a:gd name="connsiteX11" fmla="*/ 540328 w 8243455"/>
              <a:gd name="connsiteY11" fmla="*/ 360468 h 540577"/>
              <a:gd name="connsiteX12" fmla="*/ 623455 w 8243455"/>
              <a:gd name="connsiteY12" fmla="*/ 332759 h 540577"/>
              <a:gd name="connsiteX13" fmla="*/ 665019 w 8243455"/>
              <a:gd name="connsiteY13" fmla="*/ 318905 h 540577"/>
              <a:gd name="connsiteX14" fmla="*/ 706582 w 8243455"/>
              <a:gd name="connsiteY14" fmla="*/ 332759 h 540577"/>
              <a:gd name="connsiteX15" fmla="*/ 789709 w 8243455"/>
              <a:gd name="connsiteY15" fmla="*/ 291195 h 540577"/>
              <a:gd name="connsiteX16" fmla="*/ 817419 w 8243455"/>
              <a:gd name="connsiteY16" fmla="*/ 318905 h 540577"/>
              <a:gd name="connsiteX17" fmla="*/ 831273 w 8243455"/>
              <a:gd name="connsiteY17" fmla="*/ 360468 h 540577"/>
              <a:gd name="connsiteX18" fmla="*/ 928255 w 8243455"/>
              <a:gd name="connsiteY18" fmla="*/ 305050 h 540577"/>
              <a:gd name="connsiteX19" fmla="*/ 969819 w 8243455"/>
              <a:gd name="connsiteY19" fmla="*/ 332759 h 540577"/>
              <a:gd name="connsiteX20" fmla="*/ 1080655 w 8243455"/>
              <a:gd name="connsiteY20" fmla="*/ 332759 h 540577"/>
              <a:gd name="connsiteX21" fmla="*/ 1163782 w 8243455"/>
              <a:gd name="connsiteY21" fmla="*/ 318905 h 540577"/>
              <a:gd name="connsiteX22" fmla="*/ 1246909 w 8243455"/>
              <a:gd name="connsiteY22" fmla="*/ 332759 h 540577"/>
              <a:gd name="connsiteX23" fmla="*/ 1260764 w 8243455"/>
              <a:gd name="connsiteY23" fmla="*/ 291195 h 540577"/>
              <a:gd name="connsiteX24" fmla="*/ 1316182 w 8243455"/>
              <a:gd name="connsiteY24" fmla="*/ 277341 h 540577"/>
              <a:gd name="connsiteX25" fmla="*/ 1357746 w 8243455"/>
              <a:gd name="connsiteY25" fmla="*/ 263486 h 540577"/>
              <a:gd name="connsiteX26" fmla="*/ 1427019 w 8243455"/>
              <a:gd name="connsiteY26" fmla="*/ 208068 h 540577"/>
              <a:gd name="connsiteX27" fmla="*/ 1468582 w 8243455"/>
              <a:gd name="connsiteY27" fmla="*/ 221923 h 540577"/>
              <a:gd name="connsiteX28" fmla="*/ 1482437 w 8243455"/>
              <a:gd name="connsiteY28" fmla="*/ 180359 h 540577"/>
              <a:gd name="connsiteX29" fmla="*/ 1524000 w 8243455"/>
              <a:gd name="connsiteY29" fmla="*/ 166505 h 540577"/>
              <a:gd name="connsiteX30" fmla="*/ 1593273 w 8243455"/>
              <a:gd name="connsiteY30" fmla="*/ 55668 h 540577"/>
              <a:gd name="connsiteX31" fmla="*/ 1620982 w 8243455"/>
              <a:gd name="connsiteY31" fmla="*/ 14105 h 540577"/>
              <a:gd name="connsiteX32" fmla="*/ 1662546 w 8243455"/>
              <a:gd name="connsiteY32" fmla="*/ 250 h 540577"/>
              <a:gd name="connsiteX33" fmla="*/ 1787237 w 8243455"/>
              <a:gd name="connsiteY33" fmla="*/ 55668 h 540577"/>
              <a:gd name="connsiteX34" fmla="*/ 1814946 w 8243455"/>
              <a:gd name="connsiteY34" fmla="*/ 97232 h 540577"/>
              <a:gd name="connsiteX35" fmla="*/ 1773382 w 8243455"/>
              <a:gd name="connsiteY35" fmla="*/ 124941 h 540577"/>
              <a:gd name="connsiteX36" fmla="*/ 1828800 w 8243455"/>
              <a:gd name="connsiteY36" fmla="*/ 180359 h 540577"/>
              <a:gd name="connsiteX37" fmla="*/ 1842655 w 8243455"/>
              <a:gd name="connsiteY37" fmla="*/ 235777 h 540577"/>
              <a:gd name="connsiteX38" fmla="*/ 1925782 w 8243455"/>
              <a:gd name="connsiteY38" fmla="*/ 180359 h 540577"/>
              <a:gd name="connsiteX39" fmla="*/ 1967346 w 8243455"/>
              <a:gd name="connsiteY39" fmla="*/ 208068 h 540577"/>
              <a:gd name="connsiteX40" fmla="*/ 2008909 w 8243455"/>
              <a:gd name="connsiteY40" fmla="*/ 249632 h 540577"/>
              <a:gd name="connsiteX41" fmla="*/ 2078182 w 8243455"/>
              <a:gd name="connsiteY41" fmla="*/ 235777 h 540577"/>
              <a:gd name="connsiteX42" fmla="*/ 2119746 w 8243455"/>
              <a:gd name="connsiteY42" fmla="*/ 208068 h 540577"/>
              <a:gd name="connsiteX43" fmla="*/ 2161309 w 8243455"/>
              <a:gd name="connsiteY43" fmla="*/ 221923 h 540577"/>
              <a:gd name="connsiteX44" fmla="*/ 2216728 w 8243455"/>
              <a:gd name="connsiteY44" fmla="*/ 235777 h 540577"/>
              <a:gd name="connsiteX45" fmla="*/ 2258291 w 8243455"/>
              <a:gd name="connsiteY45" fmla="*/ 221923 h 540577"/>
              <a:gd name="connsiteX46" fmla="*/ 2299855 w 8243455"/>
              <a:gd name="connsiteY46" fmla="*/ 194214 h 540577"/>
              <a:gd name="connsiteX47" fmla="*/ 2369128 w 8243455"/>
              <a:gd name="connsiteY47" fmla="*/ 208068 h 540577"/>
              <a:gd name="connsiteX48" fmla="*/ 2424546 w 8243455"/>
              <a:gd name="connsiteY48" fmla="*/ 194214 h 540577"/>
              <a:gd name="connsiteX49" fmla="*/ 2466109 w 8243455"/>
              <a:gd name="connsiteY49" fmla="*/ 249632 h 540577"/>
              <a:gd name="connsiteX50" fmla="*/ 2507673 w 8243455"/>
              <a:gd name="connsiteY50" fmla="*/ 263486 h 540577"/>
              <a:gd name="connsiteX51" fmla="*/ 2549237 w 8243455"/>
              <a:gd name="connsiteY51" fmla="*/ 235777 h 540577"/>
              <a:gd name="connsiteX52" fmla="*/ 2604655 w 8243455"/>
              <a:gd name="connsiteY52" fmla="*/ 291195 h 540577"/>
              <a:gd name="connsiteX53" fmla="*/ 2715491 w 8243455"/>
              <a:gd name="connsiteY53" fmla="*/ 332759 h 540577"/>
              <a:gd name="connsiteX54" fmla="*/ 2770909 w 8243455"/>
              <a:gd name="connsiteY54" fmla="*/ 318905 h 540577"/>
              <a:gd name="connsiteX55" fmla="*/ 2784764 w 8243455"/>
              <a:gd name="connsiteY55" fmla="*/ 277341 h 540577"/>
              <a:gd name="connsiteX56" fmla="*/ 2826328 w 8243455"/>
              <a:gd name="connsiteY56" fmla="*/ 249632 h 540577"/>
              <a:gd name="connsiteX57" fmla="*/ 2923309 w 8243455"/>
              <a:gd name="connsiteY57" fmla="*/ 221923 h 540577"/>
              <a:gd name="connsiteX58" fmla="*/ 3006437 w 8243455"/>
              <a:gd name="connsiteY58" fmla="*/ 166505 h 540577"/>
              <a:gd name="connsiteX59" fmla="*/ 3089564 w 8243455"/>
              <a:gd name="connsiteY59" fmla="*/ 180359 h 540577"/>
              <a:gd name="connsiteX60" fmla="*/ 3103419 w 8243455"/>
              <a:gd name="connsiteY60" fmla="*/ 235777 h 540577"/>
              <a:gd name="connsiteX61" fmla="*/ 3241964 w 8243455"/>
              <a:gd name="connsiteY61" fmla="*/ 221923 h 540577"/>
              <a:gd name="connsiteX62" fmla="*/ 3297382 w 8243455"/>
              <a:gd name="connsiteY62" fmla="*/ 249632 h 540577"/>
              <a:gd name="connsiteX63" fmla="*/ 3311237 w 8243455"/>
              <a:gd name="connsiteY63" fmla="*/ 291195 h 540577"/>
              <a:gd name="connsiteX64" fmla="*/ 3394364 w 8243455"/>
              <a:gd name="connsiteY64" fmla="*/ 263486 h 540577"/>
              <a:gd name="connsiteX65" fmla="*/ 3435928 w 8243455"/>
              <a:gd name="connsiteY65" fmla="*/ 249632 h 540577"/>
              <a:gd name="connsiteX66" fmla="*/ 3477491 w 8243455"/>
              <a:gd name="connsiteY66" fmla="*/ 263486 h 540577"/>
              <a:gd name="connsiteX67" fmla="*/ 3519055 w 8243455"/>
              <a:gd name="connsiteY67" fmla="*/ 249632 h 540577"/>
              <a:gd name="connsiteX68" fmla="*/ 3560619 w 8243455"/>
              <a:gd name="connsiteY68" fmla="*/ 277341 h 540577"/>
              <a:gd name="connsiteX69" fmla="*/ 3602182 w 8243455"/>
              <a:gd name="connsiteY69" fmla="*/ 291195 h 540577"/>
              <a:gd name="connsiteX70" fmla="*/ 3685309 w 8243455"/>
              <a:gd name="connsiteY70" fmla="*/ 291195 h 540577"/>
              <a:gd name="connsiteX71" fmla="*/ 3782291 w 8243455"/>
              <a:gd name="connsiteY71" fmla="*/ 277341 h 540577"/>
              <a:gd name="connsiteX72" fmla="*/ 3837709 w 8243455"/>
              <a:gd name="connsiteY72" fmla="*/ 291195 h 540577"/>
              <a:gd name="connsiteX73" fmla="*/ 3920837 w 8243455"/>
              <a:gd name="connsiteY73" fmla="*/ 332759 h 540577"/>
              <a:gd name="connsiteX74" fmla="*/ 3962400 w 8243455"/>
              <a:gd name="connsiteY74" fmla="*/ 305050 h 540577"/>
              <a:gd name="connsiteX75" fmla="*/ 4031673 w 8243455"/>
              <a:gd name="connsiteY75" fmla="*/ 208068 h 540577"/>
              <a:gd name="connsiteX76" fmla="*/ 4100946 w 8243455"/>
              <a:gd name="connsiteY76" fmla="*/ 235777 h 540577"/>
              <a:gd name="connsiteX77" fmla="*/ 4142509 w 8243455"/>
              <a:gd name="connsiteY77" fmla="*/ 263486 h 540577"/>
              <a:gd name="connsiteX78" fmla="*/ 4225637 w 8243455"/>
              <a:gd name="connsiteY78" fmla="*/ 208068 h 540577"/>
              <a:gd name="connsiteX79" fmla="*/ 4281055 w 8243455"/>
              <a:gd name="connsiteY79" fmla="*/ 166505 h 540577"/>
              <a:gd name="connsiteX80" fmla="*/ 4322619 w 8243455"/>
              <a:gd name="connsiteY80" fmla="*/ 152650 h 540577"/>
              <a:gd name="connsiteX81" fmla="*/ 4405746 w 8243455"/>
              <a:gd name="connsiteY81" fmla="*/ 111086 h 540577"/>
              <a:gd name="connsiteX82" fmla="*/ 4558146 w 8243455"/>
              <a:gd name="connsiteY82" fmla="*/ 124941 h 540577"/>
              <a:gd name="connsiteX83" fmla="*/ 4572000 w 8243455"/>
              <a:gd name="connsiteY83" fmla="*/ 166505 h 540577"/>
              <a:gd name="connsiteX84" fmla="*/ 4613564 w 8243455"/>
              <a:gd name="connsiteY84" fmla="*/ 152650 h 540577"/>
              <a:gd name="connsiteX85" fmla="*/ 4682837 w 8243455"/>
              <a:gd name="connsiteY85" fmla="*/ 138795 h 540577"/>
              <a:gd name="connsiteX86" fmla="*/ 4696691 w 8243455"/>
              <a:gd name="connsiteY86" fmla="*/ 180359 h 540577"/>
              <a:gd name="connsiteX87" fmla="*/ 4710546 w 8243455"/>
              <a:gd name="connsiteY87" fmla="*/ 235777 h 540577"/>
              <a:gd name="connsiteX88" fmla="*/ 4752109 w 8243455"/>
              <a:gd name="connsiteY88" fmla="*/ 221923 h 540577"/>
              <a:gd name="connsiteX89" fmla="*/ 4807528 w 8243455"/>
              <a:gd name="connsiteY89" fmla="*/ 208068 h 540577"/>
              <a:gd name="connsiteX90" fmla="*/ 4821382 w 8243455"/>
              <a:gd name="connsiteY90" fmla="*/ 249632 h 540577"/>
              <a:gd name="connsiteX91" fmla="*/ 4973782 w 8243455"/>
              <a:gd name="connsiteY91" fmla="*/ 208068 h 540577"/>
              <a:gd name="connsiteX92" fmla="*/ 5029200 w 8243455"/>
              <a:gd name="connsiteY92" fmla="*/ 194214 h 540577"/>
              <a:gd name="connsiteX93" fmla="*/ 5112328 w 8243455"/>
              <a:gd name="connsiteY93" fmla="*/ 124941 h 540577"/>
              <a:gd name="connsiteX94" fmla="*/ 5153891 w 8243455"/>
              <a:gd name="connsiteY94" fmla="*/ 111086 h 540577"/>
              <a:gd name="connsiteX95" fmla="*/ 5167746 w 8243455"/>
              <a:gd name="connsiteY95" fmla="*/ 166505 h 540577"/>
              <a:gd name="connsiteX96" fmla="*/ 5209309 w 8243455"/>
              <a:gd name="connsiteY96" fmla="*/ 180359 h 540577"/>
              <a:gd name="connsiteX97" fmla="*/ 5237019 w 8243455"/>
              <a:gd name="connsiteY97" fmla="*/ 208068 h 540577"/>
              <a:gd name="connsiteX98" fmla="*/ 5278582 w 8243455"/>
              <a:gd name="connsiteY98" fmla="*/ 194214 h 540577"/>
              <a:gd name="connsiteX99" fmla="*/ 5347855 w 8243455"/>
              <a:gd name="connsiteY99" fmla="*/ 208068 h 540577"/>
              <a:gd name="connsiteX100" fmla="*/ 5472546 w 8243455"/>
              <a:gd name="connsiteY100" fmla="*/ 221923 h 540577"/>
              <a:gd name="connsiteX101" fmla="*/ 5527964 w 8243455"/>
              <a:gd name="connsiteY101" fmla="*/ 208068 h 540577"/>
              <a:gd name="connsiteX102" fmla="*/ 5652655 w 8243455"/>
              <a:gd name="connsiteY102" fmla="*/ 277341 h 540577"/>
              <a:gd name="connsiteX103" fmla="*/ 5708073 w 8243455"/>
              <a:gd name="connsiteY103" fmla="*/ 291195 h 540577"/>
              <a:gd name="connsiteX104" fmla="*/ 5749637 w 8243455"/>
              <a:gd name="connsiteY104" fmla="*/ 277341 h 540577"/>
              <a:gd name="connsiteX105" fmla="*/ 5805055 w 8243455"/>
              <a:gd name="connsiteY105" fmla="*/ 415886 h 540577"/>
              <a:gd name="connsiteX106" fmla="*/ 5846619 w 8243455"/>
              <a:gd name="connsiteY106" fmla="*/ 402032 h 540577"/>
              <a:gd name="connsiteX107" fmla="*/ 5860473 w 8243455"/>
              <a:gd name="connsiteY107" fmla="*/ 360468 h 540577"/>
              <a:gd name="connsiteX108" fmla="*/ 5874328 w 8243455"/>
              <a:gd name="connsiteY108" fmla="*/ 415886 h 540577"/>
              <a:gd name="connsiteX109" fmla="*/ 5915891 w 8243455"/>
              <a:gd name="connsiteY109" fmla="*/ 526723 h 540577"/>
              <a:gd name="connsiteX110" fmla="*/ 5957455 w 8243455"/>
              <a:gd name="connsiteY110" fmla="*/ 540577 h 540577"/>
              <a:gd name="connsiteX111" fmla="*/ 6054437 w 8243455"/>
              <a:gd name="connsiteY111" fmla="*/ 499014 h 540577"/>
              <a:gd name="connsiteX112" fmla="*/ 6179128 w 8243455"/>
              <a:gd name="connsiteY112" fmla="*/ 471305 h 540577"/>
              <a:gd name="connsiteX113" fmla="*/ 6220691 w 8243455"/>
              <a:gd name="connsiteY113" fmla="*/ 429741 h 540577"/>
              <a:gd name="connsiteX114" fmla="*/ 6331528 w 8243455"/>
              <a:gd name="connsiteY114" fmla="*/ 388177 h 540577"/>
              <a:gd name="connsiteX115" fmla="*/ 6359237 w 8243455"/>
              <a:gd name="connsiteY115" fmla="*/ 443595 h 540577"/>
              <a:gd name="connsiteX116" fmla="*/ 6414655 w 8243455"/>
              <a:gd name="connsiteY116" fmla="*/ 374323 h 540577"/>
              <a:gd name="connsiteX117" fmla="*/ 6456219 w 8243455"/>
              <a:gd name="connsiteY117" fmla="*/ 360468 h 540577"/>
              <a:gd name="connsiteX118" fmla="*/ 6525491 w 8243455"/>
              <a:gd name="connsiteY118" fmla="*/ 346614 h 540577"/>
              <a:gd name="connsiteX119" fmla="*/ 6636328 w 8243455"/>
              <a:gd name="connsiteY119" fmla="*/ 318905 h 540577"/>
              <a:gd name="connsiteX120" fmla="*/ 6691746 w 8243455"/>
              <a:gd name="connsiteY120" fmla="*/ 291195 h 540577"/>
              <a:gd name="connsiteX121" fmla="*/ 6761019 w 8243455"/>
              <a:gd name="connsiteY121" fmla="*/ 277341 h 540577"/>
              <a:gd name="connsiteX122" fmla="*/ 6816437 w 8243455"/>
              <a:gd name="connsiteY122" fmla="*/ 235777 h 540577"/>
              <a:gd name="connsiteX123" fmla="*/ 6913419 w 8243455"/>
              <a:gd name="connsiteY123" fmla="*/ 194214 h 540577"/>
              <a:gd name="connsiteX124" fmla="*/ 6954982 w 8243455"/>
              <a:gd name="connsiteY124" fmla="*/ 208068 h 540577"/>
              <a:gd name="connsiteX125" fmla="*/ 6996546 w 8243455"/>
              <a:gd name="connsiteY125" fmla="*/ 194214 h 540577"/>
              <a:gd name="connsiteX126" fmla="*/ 7093528 w 8243455"/>
              <a:gd name="connsiteY126" fmla="*/ 166505 h 540577"/>
              <a:gd name="connsiteX127" fmla="*/ 7135091 w 8243455"/>
              <a:gd name="connsiteY127" fmla="*/ 180359 h 540577"/>
              <a:gd name="connsiteX128" fmla="*/ 7190509 w 8243455"/>
              <a:gd name="connsiteY128" fmla="*/ 332759 h 540577"/>
              <a:gd name="connsiteX129" fmla="*/ 7259782 w 8243455"/>
              <a:gd name="connsiteY129" fmla="*/ 291195 h 540577"/>
              <a:gd name="connsiteX130" fmla="*/ 7342909 w 8243455"/>
              <a:gd name="connsiteY130" fmla="*/ 235777 h 540577"/>
              <a:gd name="connsiteX131" fmla="*/ 7384473 w 8243455"/>
              <a:gd name="connsiteY131" fmla="*/ 249632 h 540577"/>
              <a:gd name="connsiteX132" fmla="*/ 7398328 w 8243455"/>
              <a:gd name="connsiteY132" fmla="*/ 291195 h 540577"/>
              <a:gd name="connsiteX133" fmla="*/ 7481455 w 8243455"/>
              <a:gd name="connsiteY133" fmla="*/ 235777 h 540577"/>
              <a:gd name="connsiteX134" fmla="*/ 7495309 w 8243455"/>
              <a:gd name="connsiteY134" fmla="*/ 277341 h 540577"/>
              <a:gd name="connsiteX135" fmla="*/ 7509164 w 8243455"/>
              <a:gd name="connsiteY135" fmla="*/ 360468 h 540577"/>
              <a:gd name="connsiteX136" fmla="*/ 7550728 w 8243455"/>
              <a:gd name="connsiteY136" fmla="*/ 318905 h 540577"/>
              <a:gd name="connsiteX137" fmla="*/ 7606146 w 8243455"/>
              <a:gd name="connsiteY137" fmla="*/ 291195 h 540577"/>
              <a:gd name="connsiteX138" fmla="*/ 7758546 w 8243455"/>
              <a:gd name="connsiteY138" fmla="*/ 277341 h 540577"/>
              <a:gd name="connsiteX139" fmla="*/ 7869382 w 8243455"/>
              <a:gd name="connsiteY139" fmla="*/ 263486 h 540577"/>
              <a:gd name="connsiteX140" fmla="*/ 7897091 w 8243455"/>
              <a:gd name="connsiteY140" fmla="*/ 305050 h 540577"/>
              <a:gd name="connsiteX141" fmla="*/ 7980219 w 8243455"/>
              <a:gd name="connsiteY141" fmla="*/ 277341 h 540577"/>
              <a:gd name="connsiteX142" fmla="*/ 8063346 w 8243455"/>
              <a:gd name="connsiteY142" fmla="*/ 221923 h 540577"/>
              <a:gd name="connsiteX143" fmla="*/ 8104909 w 8243455"/>
              <a:gd name="connsiteY143" fmla="*/ 208068 h 540577"/>
              <a:gd name="connsiteX144" fmla="*/ 8132619 w 8243455"/>
              <a:gd name="connsiteY144" fmla="*/ 235777 h 540577"/>
              <a:gd name="connsiteX145" fmla="*/ 8160328 w 8243455"/>
              <a:gd name="connsiteY145" fmla="*/ 249632 h 540577"/>
              <a:gd name="connsiteX146" fmla="*/ 8201891 w 8243455"/>
              <a:gd name="connsiteY146" fmla="*/ 235777 h 540577"/>
              <a:gd name="connsiteX147" fmla="*/ 8243455 w 8243455"/>
              <a:gd name="connsiteY147" fmla="*/ 249632 h 54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43455" h="540577">
                <a:moveTo>
                  <a:pt x="0" y="208068"/>
                </a:moveTo>
                <a:cubicBezTo>
                  <a:pt x="23091" y="194214"/>
                  <a:pt x="42345" y="166505"/>
                  <a:pt x="69273" y="166505"/>
                </a:cubicBezTo>
                <a:cubicBezTo>
                  <a:pt x="83877" y="166505"/>
                  <a:pt x="71724" y="198945"/>
                  <a:pt x="83128" y="208068"/>
                </a:cubicBezTo>
                <a:cubicBezTo>
                  <a:pt x="97997" y="219963"/>
                  <a:pt x="120237" y="216692"/>
                  <a:pt x="138546" y="221923"/>
                </a:cubicBezTo>
                <a:cubicBezTo>
                  <a:pt x="152588" y="225935"/>
                  <a:pt x="166255" y="231159"/>
                  <a:pt x="180109" y="235777"/>
                </a:cubicBezTo>
                <a:cubicBezTo>
                  <a:pt x="184727" y="254250"/>
                  <a:pt x="182069" y="276326"/>
                  <a:pt x="193964" y="291195"/>
                </a:cubicBezTo>
                <a:cubicBezTo>
                  <a:pt x="203087" y="302599"/>
                  <a:pt x="221486" y="301038"/>
                  <a:pt x="235528" y="305050"/>
                </a:cubicBezTo>
                <a:cubicBezTo>
                  <a:pt x="253837" y="310281"/>
                  <a:pt x="272637" y="313674"/>
                  <a:pt x="290946" y="318905"/>
                </a:cubicBezTo>
                <a:cubicBezTo>
                  <a:pt x="430068" y="358654"/>
                  <a:pt x="214690" y="303304"/>
                  <a:pt x="387928" y="346614"/>
                </a:cubicBezTo>
                <a:cubicBezTo>
                  <a:pt x="503559" y="269526"/>
                  <a:pt x="349187" y="353937"/>
                  <a:pt x="443346" y="388177"/>
                </a:cubicBezTo>
                <a:cubicBezTo>
                  <a:pt x="486964" y="404038"/>
                  <a:pt x="535709" y="378941"/>
                  <a:pt x="581891" y="374323"/>
                </a:cubicBezTo>
                <a:cubicBezTo>
                  <a:pt x="568037" y="369705"/>
                  <a:pt x="530002" y="370794"/>
                  <a:pt x="540328" y="360468"/>
                </a:cubicBezTo>
                <a:cubicBezTo>
                  <a:pt x="560981" y="339815"/>
                  <a:pt x="595746" y="341995"/>
                  <a:pt x="623455" y="332759"/>
                </a:cubicBezTo>
                <a:lnTo>
                  <a:pt x="665019" y="318905"/>
                </a:lnTo>
                <a:cubicBezTo>
                  <a:pt x="678873" y="323523"/>
                  <a:pt x="691978" y="332759"/>
                  <a:pt x="706582" y="332759"/>
                </a:cubicBezTo>
                <a:cubicBezTo>
                  <a:pt x="735265" y="332759"/>
                  <a:pt x="768692" y="305207"/>
                  <a:pt x="789709" y="291195"/>
                </a:cubicBezTo>
                <a:cubicBezTo>
                  <a:pt x="798946" y="300432"/>
                  <a:pt x="810698" y="307704"/>
                  <a:pt x="817419" y="318905"/>
                </a:cubicBezTo>
                <a:cubicBezTo>
                  <a:pt x="824933" y="331428"/>
                  <a:pt x="816953" y="357604"/>
                  <a:pt x="831273" y="360468"/>
                </a:cubicBezTo>
                <a:cubicBezTo>
                  <a:pt x="844794" y="363172"/>
                  <a:pt x="915293" y="313691"/>
                  <a:pt x="928255" y="305050"/>
                </a:cubicBezTo>
                <a:cubicBezTo>
                  <a:pt x="942110" y="314286"/>
                  <a:pt x="954228" y="326912"/>
                  <a:pt x="969819" y="332759"/>
                </a:cubicBezTo>
                <a:cubicBezTo>
                  <a:pt x="1048089" y="362111"/>
                  <a:pt x="1020052" y="346226"/>
                  <a:pt x="1080655" y="332759"/>
                </a:cubicBezTo>
                <a:cubicBezTo>
                  <a:pt x="1108077" y="326665"/>
                  <a:pt x="1136073" y="323523"/>
                  <a:pt x="1163782" y="318905"/>
                </a:cubicBezTo>
                <a:cubicBezTo>
                  <a:pt x="1191337" y="337275"/>
                  <a:pt x="1212493" y="367175"/>
                  <a:pt x="1246909" y="332759"/>
                </a:cubicBezTo>
                <a:cubicBezTo>
                  <a:pt x="1257236" y="322432"/>
                  <a:pt x="1249360" y="300318"/>
                  <a:pt x="1260764" y="291195"/>
                </a:cubicBezTo>
                <a:cubicBezTo>
                  <a:pt x="1275633" y="279300"/>
                  <a:pt x="1297873" y="282572"/>
                  <a:pt x="1316182" y="277341"/>
                </a:cubicBezTo>
                <a:cubicBezTo>
                  <a:pt x="1330224" y="273329"/>
                  <a:pt x="1343891" y="268104"/>
                  <a:pt x="1357746" y="263486"/>
                </a:cubicBezTo>
                <a:cubicBezTo>
                  <a:pt x="1379022" y="231572"/>
                  <a:pt x="1382406" y="208068"/>
                  <a:pt x="1427019" y="208068"/>
                </a:cubicBezTo>
                <a:cubicBezTo>
                  <a:pt x="1441623" y="208068"/>
                  <a:pt x="1454728" y="217305"/>
                  <a:pt x="1468582" y="221923"/>
                </a:cubicBezTo>
                <a:cubicBezTo>
                  <a:pt x="1473200" y="208068"/>
                  <a:pt x="1472110" y="190686"/>
                  <a:pt x="1482437" y="180359"/>
                </a:cubicBezTo>
                <a:cubicBezTo>
                  <a:pt x="1492763" y="170033"/>
                  <a:pt x="1515512" y="178389"/>
                  <a:pt x="1524000" y="166505"/>
                </a:cubicBezTo>
                <a:cubicBezTo>
                  <a:pt x="1628917" y="19619"/>
                  <a:pt x="1486393" y="126921"/>
                  <a:pt x="1593273" y="55668"/>
                </a:cubicBezTo>
                <a:cubicBezTo>
                  <a:pt x="1602509" y="41814"/>
                  <a:pt x="1607980" y="24507"/>
                  <a:pt x="1620982" y="14105"/>
                </a:cubicBezTo>
                <a:cubicBezTo>
                  <a:pt x="1632386" y="4982"/>
                  <a:pt x="1648031" y="-1363"/>
                  <a:pt x="1662546" y="250"/>
                </a:cubicBezTo>
                <a:cubicBezTo>
                  <a:pt x="1721899" y="6845"/>
                  <a:pt x="1743929" y="26797"/>
                  <a:pt x="1787237" y="55668"/>
                </a:cubicBezTo>
                <a:cubicBezTo>
                  <a:pt x="1796473" y="69523"/>
                  <a:pt x="1818212" y="80904"/>
                  <a:pt x="1814946" y="97232"/>
                </a:cubicBezTo>
                <a:cubicBezTo>
                  <a:pt x="1811680" y="113560"/>
                  <a:pt x="1779566" y="109481"/>
                  <a:pt x="1773382" y="124941"/>
                </a:cubicBezTo>
                <a:cubicBezTo>
                  <a:pt x="1755996" y="168406"/>
                  <a:pt x="1809240" y="173839"/>
                  <a:pt x="1828800" y="180359"/>
                </a:cubicBezTo>
                <a:cubicBezTo>
                  <a:pt x="1833418" y="198832"/>
                  <a:pt x="1825624" y="227262"/>
                  <a:pt x="1842655" y="235777"/>
                </a:cubicBezTo>
                <a:cubicBezTo>
                  <a:pt x="1909531" y="269215"/>
                  <a:pt x="1914850" y="213158"/>
                  <a:pt x="1925782" y="180359"/>
                </a:cubicBezTo>
                <a:cubicBezTo>
                  <a:pt x="1939637" y="189595"/>
                  <a:pt x="1954554" y="197408"/>
                  <a:pt x="1967346" y="208068"/>
                </a:cubicBezTo>
                <a:cubicBezTo>
                  <a:pt x="1982398" y="220611"/>
                  <a:pt x="1989901" y="244880"/>
                  <a:pt x="2008909" y="249632"/>
                </a:cubicBezTo>
                <a:cubicBezTo>
                  <a:pt x="2031754" y="255343"/>
                  <a:pt x="2055091" y="240395"/>
                  <a:pt x="2078182" y="235777"/>
                </a:cubicBezTo>
                <a:cubicBezTo>
                  <a:pt x="2092037" y="226541"/>
                  <a:pt x="2103321" y="210805"/>
                  <a:pt x="2119746" y="208068"/>
                </a:cubicBezTo>
                <a:cubicBezTo>
                  <a:pt x="2134151" y="205667"/>
                  <a:pt x="2147267" y="217911"/>
                  <a:pt x="2161309" y="221923"/>
                </a:cubicBezTo>
                <a:cubicBezTo>
                  <a:pt x="2179618" y="227154"/>
                  <a:pt x="2198255" y="231159"/>
                  <a:pt x="2216728" y="235777"/>
                </a:cubicBezTo>
                <a:cubicBezTo>
                  <a:pt x="2230582" y="231159"/>
                  <a:pt x="2245229" y="228454"/>
                  <a:pt x="2258291" y="221923"/>
                </a:cubicBezTo>
                <a:cubicBezTo>
                  <a:pt x="2273184" y="214476"/>
                  <a:pt x="2283332" y="196279"/>
                  <a:pt x="2299855" y="194214"/>
                </a:cubicBezTo>
                <a:cubicBezTo>
                  <a:pt x="2323221" y="191293"/>
                  <a:pt x="2346037" y="203450"/>
                  <a:pt x="2369128" y="208068"/>
                </a:cubicBezTo>
                <a:cubicBezTo>
                  <a:pt x="2387601" y="203450"/>
                  <a:pt x="2407044" y="186713"/>
                  <a:pt x="2424546" y="194214"/>
                </a:cubicBezTo>
                <a:cubicBezTo>
                  <a:pt x="2445770" y="203310"/>
                  <a:pt x="2448370" y="234850"/>
                  <a:pt x="2466109" y="249632"/>
                </a:cubicBezTo>
                <a:cubicBezTo>
                  <a:pt x="2477328" y="258981"/>
                  <a:pt x="2493818" y="258868"/>
                  <a:pt x="2507673" y="263486"/>
                </a:cubicBezTo>
                <a:cubicBezTo>
                  <a:pt x="2521528" y="254250"/>
                  <a:pt x="2533226" y="231203"/>
                  <a:pt x="2549237" y="235777"/>
                </a:cubicBezTo>
                <a:cubicBezTo>
                  <a:pt x="2574356" y="242954"/>
                  <a:pt x="2582918" y="276704"/>
                  <a:pt x="2604655" y="291195"/>
                </a:cubicBezTo>
                <a:cubicBezTo>
                  <a:pt x="2621226" y="302242"/>
                  <a:pt x="2689243" y="324010"/>
                  <a:pt x="2715491" y="332759"/>
                </a:cubicBezTo>
                <a:cubicBezTo>
                  <a:pt x="2733964" y="328141"/>
                  <a:pt x="2756040" y="330800"/>
                  <a:pt x="2770909" y="318905"/>
                </a:cubicBezTo>
                <a:cubicBezTo>
                  <a:pt x="2782313" y="309782"/>
                  <a:pt x="2775641" y="288745"/>
                  <a:pt x="2784764" y="277341"/>
                </a:cubicBezTo>
                <a:cubicBezTo>
                  <a:pt x="2795166" y="264339"/>
                  <a:pt x="2812473" y="258868"/>
                  <a:pt x="2826328" y="249632"/>
                </a:cubicBezTo>
                <a:cubicBezTo>
                  <a:pt x="2891850" y="271472"/>
                  <a:pt x="2852961" y="271166"/>
                  <a:pt x="2923309" y="221923"/>
                </a:cubicBezTo>
                <a:cubicBezTo>
                  <a:pt x="2950591" y="202826"/>
                  <a:pt x="3006437" y="166505"/>
                  <a:pt x="3006437" y="166505"/>
                </a:cubicBezTo>
                <a:cubicBezTo>
                  <a:pt x="3034146" y="171123"/>
                  <a:pt x="3066705" y="164031"/>
                  <a:pt x="3089564" y="180359"/>
                </a:cubicBezTo>
                <a:cubicBezTo>
                  <a:pt x="3105059" y="191426"/>
                  <a:pt x="3085049" y="230767"/>
                  <a:pt x="3103419" y="235777"/>
                </a:cubicBezTo>
                <a:cubicBezTo>
                  <a:pt x="3148196" y="247989"/>
                  <a:pt x="3195782" y="226541"/>
                  <a:pt x="3241964" y="221923"/>
                </a:cubicBezTo>
                <a:cubicBezTo>
                  <a:pt x="3260437" y="231159"/>
                  <a:pt x="3282778" y="235028"/>
                  <a:pt x="3297382" y="249632"/>
                </a:cubicBezTo>
                <a:cubicBezTo>
                  <a:pt x="3307709" y="259958"/>
                  <a:pt x="3296780" y="289130"/>
                  <a:pt x="3311237" y="291195"/>
                </a:cubicBezTo>
                <a:cubicBezTo>
                  <a:pt x="3340151" y="295325"/>
                  <a:pt x="3366655" y="272722"/>
                  <a:pt x="3394364" y="263486"/>
                </a:cubicBezTo>
                <a:lnTo>
                  <a:pt x="3435928" y="249632"/>
                </a:lnTo>
                <a:cubicBezTo>
                  <a:pt x="3449782" y="254250"/>
                  <a:pt x="3462887" y="263486"/>
                  <a:pt x="3477491" y="263486"/>
                </a:cubicBezTo>
                <a:cubicBezTo>
                  <a:pt x="3492095" y="263486"/>
                  <a:pt x="3504650" y="247231"/>
                  <a:pt x="3519055" y="249632"/>
                </a:cubicBezTo>
                <a:cubicBezTo>
                  <a:pt x="3535480" y="252370"/>
                  <a:pt x="3545726" y="269894"/>
                  <a:pt x="3560619" y="277341"/>
                </a:cubicBezTo>
                <a:cubicBezTo>
                  <a:pt x="3573681" y="283872"/>
                  <a:pt x="3588328" y="286577"/>
                  <a:pt x="3602182" y="291195"/>
                </a:cubicBezTo>
                <a:cubicBezTo>
                  <a:pt x="3713021" y="254251"/>
                  <a:pt x="3574472" y="291195"/>
                  <a:pt x="3685309" y="291195"/>
                </a:cubicBezTo>
                <a:cubicBezTo>
                  <a:pt x="3717965" y="291195"/>
                  <a:pt x="3749964" y="281959"/>
                  <a:pt x="3782291" y="277341"/>
                </a:cubicBezTo>
                <a:cubicBezTo>
                  <a:pt x="3840931" y="365302"/>
                  <a:pt x="3779645" y="302808"/>
                  <a:pt x="3837709" y="291195"/>
                </a:cubicBezTo>
                <a:cubicBezTo>
                  <a:pt x="3859770" y="286783"/>
                  <a:pt x="3907369" y="323781"/>
                  <a:pt x="3920837" y="332759"/>
                </a:cubicBezTo>
                <a:cubicBezTo>
                  <a:pt x="3934691" y="323523"/>
                  <a:pt x="3950626" y="316824"/>
                  <a:pt x="3962400" y="305050"/>
                </a:cubicBezTo>
                <a:cubicBezTo>
                  <a:pt x="3979588" y="287862"/>
                  <a:pt x="4015938" y="231671"/>
                  <a:pt x="4031673" y="208068"/>
                </a:cubicBezTo>
                <a:cubicBezTo>
                  <a:pt x="4092008" y="298571"/>
                  <a:pt x="4022075" y="222632"/>
                  <a:pt x="4100946" y="235777"/>
                </a:cubicBezTo>
                <a:cubicBezTo>
                  <a:pt x="4117370" y="238514"/>
                  <a:pt x="4128655" y="254250"/>
                  <a:pt x="4142509" y="263486"/>
                </a:cubicBezTo>
                <a:cubicBezTo>
                  <a:pt x="4198970" y="207027"/>
                  <a:pt x="4136167" y="263986"/>
                  <a:pt x="4225637" y="208068"/>
                </a:cubicBezTo>
                <a:cubicBezTo>
                  <a:pt x="4245218" y="195830"/>
                  <a:pt x="4261007" y="177961"/>
                  <a:pt x="4281055" y="166505"/>
                </a:cubicBezTo>
                <a:cubicBezTo>
                  <a:pt x="4293735" y="159259"/>
                  <a:pt x="4309557" y="159181"/>
                  <a:pt x="4322619" y="152650"/>
                </a:cubicBezTo>
                <a:cubicBezTo>
                  <a:pt x="4430049" y="98934"/>
                  <a:pt x="4301273" y="145911"/>
                  <a:pt x="4405746" y="111086"/>
                </a:cubicBezTo>
                <a:cubicBezTo>
                  <a:pt x="4456546" y="115704"/>
                  <a:pt x="4509754" y="108810"/>
                  <a:pt x="4558146" y="124941"/>
                </a:cubicBezTo>
                <a:cubicBezTo>
                  <a:pt x="4572001" y="129559"/>
                  <a:pt x="4558938" y="159974"/>
                  <a:pt x="4572000" y="166505"/>
                </a:cubicBezTo>
                <a:cubicBezTo>
                  <a:pt x="4585062" y="173036"/>
                  <a:pt x="4599396" y="156192"/>
                  <a:pt x="4613564" y="152650"/>
                </a:cubicBezTo>
                <a:cubicBezTo>
                  <a:pt x="4636409" y="146939"/>
                  <a:pt x="4659746" y="143413"/>
                  <a:pt x="4682837" y="138795"/>
                </a:cubicBezTo>
                <a:cubicBezTo>
                  <a:pt x="4687455" y="152650"/>
                  <a:pt x="4692679" y="166317"/>
                  <a:pt x="4696691" y="180359"/>
                </a:cubicBezTo>
                <a:cubicBezTo>
                  <a:pt x="4701922" y="198668"/>
                  <a:pt x="4695313" y="224352"/>
                  <a:pt x="4710546" y="235777"/>
                </a:cubicBezTo>
                <a:cubicBezTo>
                  <a:pt x="4722229" y="244539"/>
                  <a:pt x="4738067" y="225935"/>
                  <a:pt x="4752109" y="221923"/>
                </a:cubicBezTo>
                <a:cubicBezTo>
                  <a:pt x="4770418" y="216692"/>
                  <a:pt x="4789055" y="212686"/>
                  <a:pt x="4807528" y="208068"/>
                </a:cubicBezTo>
                <a:cubicBezTo>
                  <a:pt x="4812146" y="221923"/>
                  <a:pt x="4807126" y="246464"/>
                  <a:pt x="4821382" y="249632"/>
                </a:cubicBezTo>
                <a:cubicBezTo>
                  <a:pt x="4940139" y="276022"/>
                  <a:pt x="4905086" y="237509"/>
                  <a:pt x="4973782" y="208068"/>
                </a:cubicBezTo>
                <a:cubicBezTo>
                  <a:pt x="4991284" y="200567"/>
                  <a:pt x="5010727" y="198832"/>
                  <a:pt x="5029200" y="194214"/>
                </a:cubicBezTo>
                <a:cubicBezTo>
                  <a:pt x="5059842" y="163572"/>
                  <a:pt x="5073749" y="144231"/>
                  <a:pt x="5112328" y="124941"/>
                </a:cubicBezTo>
                <a:cubicBezTo>
                  <a:pt x="5125390" y="118410"/>
                  <a:pt x="5140037" y="115704"/>
                  <a:pt x="5153891" y="111086"/>
                </a:cubicBezTo>
                <a:cubicBezTo>
                  <a:pt x="5158509" y="129559"/>
                  <a:pt x="5155851" y="151636"/>
                  <a:pt x="5167746" y="166505"/>
                </a:cubicBezTo>
                <a:cubicBezTo>
                  <a:pt x="5176869" y="177909"/>
                  <a:pt x="5196786" y="172846"/>
                  <a:pt x="5209309" y="180359"/>
                </a:cubicBezTo>
                <a:cubicBezTo>
                  <a:pt x="5220510" y="187079"/>
                  <a:pt x="5227782" y="198832"/>
                  <a:pt x="5237019" y="208068"/>
                </a:cubicBezTo>
                <a:cubicBezTo>
                  <a:pt x="5250873" y="203450"/>
                  <a:pt x="5266431" y="202315"/>
                  <a:pt x="5278582" y="194214"/>
                </a:cubicBezTo>
                <a:cubicBezTo>
                  <a:pt x="5341771" y="152088"/>
                  <a:pt x="5303983" y="120324"/>
                  <a:pt x="5347855" y="208068"/>
                </a:cubicBezTo>
                <a:cubicBezTo>
                  <a:pt x="5449570" y="174163"/>
                  <a:pt x="5410329" y="159706"/>
                  <a:pt x="5472546" y="221923"/>
                </a:cubicBezTo>
                <a:cubicBezTo>
                  <a:pt x="5491019" y="217305"/>
                  <a:pt x="5510933" y="199553"/>
                  <a:pt x="5527964" y="208068"/>
                </a:cubicBezTo>
                <a:cubicBezTo>
                  <a:pt x="5677492" y="282831"/>
                  <a:pt x="5553018" y="310552"/>
                  <a:pt x="5652655" y="277341"/>
                </a:cubicBezTo>
                <a:cubicBezTo>
                  <a:pt x="5671128" y="281959"/>
                  <a:pt x="5689032" y="291195"/>
                  <a:pt x="5708073" y="291195"/>
                </a:cubicBezTo>
                <a:cubicBezTo>
                  <a:pt x="5722677" y="291195"/>
                  <a:pt x="5737114" y="269827"/>
                  <a:pt x="5749637" y="277341"/>
                </a:cubicBezTo>
                <a:cubicBezTo>
                  <a:pt x="5766625" y="287534"/>
                  <a:pt x="5804449" y="414069"/>
                  <a:pt x="5805055" y="415886"/>
                </a:cubicBezTo>
                <a:cubicBezTo>
                  <a:pt x="5818910" y="411268"/>
                  <a:pt x="5836292" y="412359"/>
                  <a:pt x="5846619" y="402032"/>
                </a:cubicBezTo>
                <a:cubicBezTo>
                  <a:pt x="5856946" y="391705"/>
                  <a:pt x="5847411" y="353937"/>
                  <a:pt x="5860473" y="360468"/>
                </a:cubicBezTo>
                <a:cubicBezTo>
                  <a:pt x="5877504" y="368983"/>
                  <a:pt x="5870197" y="397298"/>
                  <a:pt x="5874328" y="415886"/>
                </a:cubicBezTo>
                <a:cubicBezTo>
                  <a:pt x="5882853" y="454249"/>
                  <a:pt x="5881197" y="498968"/>
                  <a:pt x="5915891" y="526723"/>
                </a:cubicBezTo>
                <a:cubicBezTo>
                  <a:pt x="5927295" y="535846"/>
                  <a:pt x="5943600" y="535959"/>
                  <a:pt x="5957455" y="540577"/>
                </a:cubicBezTo>
                <a:cubicBezTo>
                  <a:pt x="6072785" y="511745"/>
                  <a:pt x="5958764" y="546851"/>
                  <a:pt x="6054437" y="499014"/>
                </a:cubicBezTo>
                <a:cubicBezTo>
                  <a:pt x="6088547" y="481959"/>
                  <a:pt x="6147194" y="476627"/>
                  <a:pt x="6179128" y="471305"/>
                </a:cubicBezTo>
                <a:cubicBezTo>
                  <a:pt x="6192982" y="457450"/>
                  <a:pt x="6204747" y="441129"/>
                  <a:pt x="6220691" y="429741"/>
                </a:cubicBezTo>
                <a:cubicBezTo>
                  <a:pt x="6259701" y="401876"/>
                  <a:pt x="6286903" y="399334"/>
                  <a:pt x="6331528" y="388177"/>
                </a:cubicBezTo>
                <a:cubicBezTo>
                  <a:pt x="6340764" y="406650"/>
                  <a:pt x="6340061" y="435925"/>
                  <a:pt x="6359237" y="443595"/>
                </a:cubicBezTo>
                <a:cubicBezTo>
                  <a:pt x="6403168" y="461167"/>
                  <a:pt x="6404115" y="384863"/>
                  <a:pt x="6414655" y="374323"/>
                </a:cubicBezTo>
                <a:cubicBezTo>
                  <a:pt x="6424982" y="363996"/>
                  <a:pt x="6442051" y="364010"/>
                  <a:pt x="6456219" y="360468"/>
                </a:cubicBezTo>
                <a:cubicBezTo>
                  <a:pt x="6479064" y="354757"/>
                  <a:pt x="6502546" y="351909"/>
                  <a:pt x="6525491" y="346614"/>
                </a:cubicBezTo>
                <a:cubicBezTo>
                  <a:pt x="6562598" y="338051"/>
                  <a:pt x="6636328" y="318905"/>
                  <a:pt x="6636328" y="318905"/>
                </a:cubicBezTo>
                <a:cubicBezTo>
                  <a:pt x="6654801" y="309668"/>
                  <a:pt x="6672153" y="297726"/>
                  <a:pt x="6691746" y="291195"/>
                </a:cubicBezTo>
                <a:cubicBezTo>
                  <a:pt x="6714086" y="283748"/>
                  <a:pt x="6739500" y="286905"/>
                  <a:pt x="6761019" y="277341"/>
                </a:cubicBezTo>
                <a:cubicBezTo>
                  <a:pt x="6782120" y="267963"/>
                  <a:pt x="6796856" y="248015"/>
                  <a:pt x="6816437" y="235777"/>
                </a:cubicBezTo>
                <a:cubicBezTo>
                  <a:pt x="6855570" y="211319"/>
                  <a:pt x="6873014" y="207682"/>
                  <a:pt x="6913419" y="194214"/>
                </a:cubicBezTo>
                <a:cubicBezTo>
                  <a:pt x="6927273" y="198832"/>
                  <a:pt x="6940378" y="208068"/>
                  <a:pt x="6954982" y="208068"/>
                </a:cubicBezTo>
                <a:cubicBezTo>
                  <a:pt x="6969586" y="208068"/>
                  <a:pt x="6982504" y="198226"/>
                  <a:pt x="6996546" y="194214"/>
                </a:cubicBezTo>
                <a:cubicBezTo>
                  <a:pt x="7118322" y="159421"/>
                  <a:pt x="6993872" y="199722"/>
                  <a:pt x="7093528" y="166505"/>
                </a:cubicBezTo>
                <a:cubicBezTo>
                  <a:pt x="7107382" y="171123"/>
                  <a:pt x="7124765" y="170033"/>
                  <a:pt x="7135091" y="180359"/>
                </a:cubicBezTo>
                <a:cubicBezTo>
                  <a:pt x="7160738" y="206006"/>
                  <a:pt x="7184959" y="313336"/>
                  <a:pt x="7190509" y="332759"/>
                </a:cubicBezTo>
                <a:cubicBezTo>
                  <a:pt x="7269981" y="306270"/>
                  <a:pt x="7198924" y="336839"/>
                  <a:pt x="7259782" y="291195"/>
                </a:cubicBezTo>
                <a:cubicBezTo>
                  <a:pt x="7286424" y="271214"/>
                  <a:pt x="7342909" y="235777"/>
                  <a:pt x="7342909" y="235777"/>
                </a:cubicBezTo>
                <a:cubicBezTo>
                  <a:pt x="7356764" y="240395"/>
                  <a:pt x="7374146" y="239305"/>
                  <a:pt x="7384473" y="249632"/>
                </a:cubicBezTo>
                <a:cubicBezTo>
                  <a:pt x="7394800" y="259958"/>
                  <a:pt x="7383871" y="293260"/>
                  <a:pt x="7398328" y="291195"/>
                </a:cubicBezTo>
                <a:cubicBezTo>
                  <a:pt x="7431295" y="286485"/>
                  <a:pt x="7481455" y="235777"/>
                  <a:pt x="7481455" y="235777"/>
                </a:cubicBezTo>
                <a:cubicBezTo>
                  <a:pt x="7486073" y="249632"/>
                  <a:pt x="7492141" y="263085"/>
                  <a:pt x="7495309" y="277341"/>
                </a:cubicBezTo>
                <a:cubicBezTo>
                  <a:pt x="7501403" y="304763"/>
                  <a:pt x="7486691" y="343613"/>
                  <a:pt x="7509164" y="360468"/>
                </a:cubicBezTo>
                <a:cubicBezTo>
                  <a:pt x="7524839" y="372224"/>
                  <a:pt x="7534784" y="330293"/>
                  <a:pt x="7550728" y="318905"/>
                </a:cubicBezTo>
                <a:cubicBezTo>
                  <a:pt x="7567534" y="306901"/>
                  <a:pt x="7585894" y="295245"/>
                  <a:pt x="7606146" y="291195"/>
                </a:cubicBezTo>
                <a:cubicBezTo>
                  <a:pt x="7656165" y="281191"/>
                  <a:pt x="7707817" y="282681"/>
                  <a:pt x="7758546" y="277341"/>
                </a:cubicBezTo>
                <a:cubicBezTo>
                  <a:pt x="7795574" y="273443"/>
                  <a:pt x="7832437" y="268104"/>
                  <a:pt x="7869382" y="263486"/>
                </a:cubicBezTo>
                <a:cubicBezTo>
                  <a:pt x="7878618" y="277341"/>
                  <a:pt x="7880568" y="302985"/>
                  <a:pt x="7897091" y="305050"/>
                </a:cubicBezTo>
                <a:cubicBezTo>
                  <a:pt x="7926074" y="308673"/>
                  <a:pt x="7980219" y="277341"/>
                  <a:pt x="7980219" y="277341"/>
                </a:cubicBezTo>
                <a:cubicBezTo>
                  <a:pt x="8007928" y="258868"/>
                  <a:pt x="8034235" y="238096"/>
                  <a:pt x="8063346" y="221923"/>
                </a:cubicBezTo>
                <a:cubicBezTo>
                  <a:pt x="8076112" y="214831"/>
                  <a:pt x="8090589" y="205204"/>
                  <a:pt x="8104909" y="208068"/>
                </a:cubicBezTo>
                <a:cubicBezTo>
                  <a:pt x="8117718" y="210630"/>
                  <a:pt x="8123382" y="226541"/>
                  <a:pt x="8132619" y="235777"/>
                </a:cubicBezTo>
                <a:cubicBezTo>
                  <a:pt x="8160380" y="346826"/>
                  <a:pt x="8132502" y="277458"/>
                  <a:pt x="8160328" y="249632"/>
                </a:cubicBezTo>
                <a:cubicBezTo>
                  <a:pt x="8170654" y="239306"/>
                  <a:pt x="8188037" y="240395"/>
                  <a:pt x="8201891" y="235777"/>
                </a:cubicBezTo>
                <a:lnTo>
                  <a:pt x="8243455" y="24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8600" y="4991100"/>
            <a:ext cx="831965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Moderate variability has FHR fluctuations between 6-25 </a:t>
            </a:r>
            <a:r>
              <a:rPr lang="en-US" dirty="0" err="1" smtClean="0"/>
              <a:t>BPM</a:t>
            </a:r>
            <a:r>
              <a:rPr lang="en-US" dirty="0" smtClean="0"/>
              <a:t>.</a:t>
            </a:r>
            <a:endParaRPr lang="en-US" dirty="0"/>
          </a:p>
        </p:txBody>
      </p:sp>
      <p:cxnSp>
        <p:nvCxnSpPr>
          <p:cNvPr id="33" name="Straight Connector 32"/>
          <p:cNvCxnSpPr/>
          <p:nvPr/>
        </p:nvCxnSpPr>
        <p:spPr>
          <a:xfrm>
            <a:off x="263236" y="5715000"/>
            <a:ext cx="84097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3236" y="6096000"/>
            <a:ext cx="8409709"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263236" y="5472545"/>
            <a:ext cx="8438786" cy="831273"/>
          </a:xfrm>
          <a:custGeom>
            <a:avLst/>
            <a:gdLst>
              <a:gd name="connsiteX0" fmla="*/ 0 w 8438786"/>
              <a:gd name="connsiteY0" fmla="*/ 457200 h 831273"/>
              <a:gd name="connsiteX1" fmla="*/ 69273 w 8438786"/>
              <a:gd name="connsiteY1" fmla="*/ 443346 h 831273"/>
              <a:gd name="connsiteX2" fmla="*/ 110837 w 8438786"/>
              <a:gd name="connsiteY2" fmla="*/ 415637 h 831273"/>
              <a:gd name="connsiteX3" fmla="*/ 152400 w 8438786"/>
              <a:gd name="connsiteY3" fmla="*/ 401782 h 831273"/>
              <a:gd name="connsiteX4" fmla="*/ 193964 w 8438786"/>
              <a:gd name="connsiteY4" fmla="*/ 235528 h 831273"/>
              <a:gd name="connsiteX5" fmla="*/ 235528 w 8438786"/>
              <a:gd name="connsiteY5" fmla="*/ 207819 h 831273"/>
              <a:gd name="connsiteX6" fmla="*/ 318655 w 8438786"/>
              <a:gd name="connsiteY6" fmla="*/ 180110 h 831273"/>
              <a:gd name="connsiteX7" fmla="*/ 360219 w 8438786"/>
              <a:gd name="connsiteY7" fmla="*/ 166255 h 831273"/>
              <a:gd name="connsiteX8" fmla="*/ 387928 w 8438786"/>
              <a:gd name="connsiteY8" fmla="*/ 124691 h 831273"/>
              <a:gd name="connsiteX9" fmla="*/ 415637 w 8438786"/>
              <a:gd name="connsiteY9" fmla="*/ 166255 h 831273"/>
              <a:gd name="connsiteX10" fmla="*/ 429491 w 8438786"/>
              <a:gd name="connsiteY10" fmla="*/ 207819 h 831273"/>
              <a:gd name="connsiteX11" fmla="*/ 443346 w 8438786"/>
              <a:gd name="connsiteY11" fmla="*/ 512619 h 831273"/>
              <a:gd name="connsiteX12" fmla="*/ 526473 w 8438786"/>
              <a:gd name="connsiteY12" fmla="*/ 540328 h 831273"/>
              <a:gd name="connsiteX13" fmla="*/ 568037 w 8438786"/>
              <a:gd name="connsiteY13" fmla="*/ 568037 h 831273"/>
              <a:gd name="connsiteX14" fmla="*/ 581891 w 8438786"/>
              <a:gd name="connsiteY14" fmla="*/ 692728 h 831273"/>
              <a:gd name="connsiteX15" fmla="*/ 609600 w 8438786"/>
              <a:gd name="connsiteY15" fmla="*/ 734291 h 831273"/>
              <a:gd name="connsiteX16" fmla="*/ 665019 w 8438786"/>
              <a:gd name="connsiteY16" fmla="*/ 651164 h 831273"/>
              <a:gd name="connsiteX17" fmla="*/ 720437 w 8438786"/>
              <a:gd name="connsiteY17" fmla="*/ 623455 h 831273"/>
              <a:gd name="connsiteX18" fmla="*/ 762000 w 8438786"/>
              <a:gd name="connsiteY18" fmla="*/ 457200 h 831273"/>
              <a:gd name="connsiteX19" fmla="*/ 789709 w 8438786"/>
              <a:gd name="connsiteY19" fmla="*/ 415637 h 831273"/>
              <a:gd name="connsiteX20" fmla="*/ 817419 w 8438786"/>
              <a:gd name="connsiteY20" fmla="*/ 332510 h 831273"/>
              <a:gd name="connsiteX21" fmla="*/ 831273 w 8438786"/>
              <a:gd name="connsiteY21" fmla="*/ 290946 h 831273"/>
              <a:gd name="connsiteX22" fmla="*/ 872837 w 8438786"/>
              <a:gd name="connsiteY22" fmla="*/ 138546 h 831273"/>
              <a:gd name="connsiteX23" fmla="*/ 914400 w 8438786"/>
              <a:gd name="connsiteY23" fmla="*/ 110837 h 831273"/>
              <a:gd name="connsiteX24" fmla="*/ 942109 w 8438786"/>
              <a:gd name="connsiteY24" fmla="*/ 263237 h 831273"/>
              <a:gd name="connsiteX25" fmla="*/ 955964 w 8438786"/>
              <a:gd name="connsiteY25" fmla="*/ 609600 h 831273"/>
              <a:gd name="connsiteX26" fmla="*/ 983673 w 8438786"/>
              <a:gd name="connsiteY26" fmla="*/ 526473 h 831273"/>
              <a:gd name="connsiteX27" fmla="*/ 1025237 w 8438786"/>
              <a:gd name="connsiteY27" fmla="*/ 457200 h 831273"/>
              <a:gd name="connsiteX28" fmla="*/ 1066800 w 8438786"/>
              <a:gd name="connsiteY28" fmla="*/ 429491 h 831273"/>
              <a:gd name="connsiteX29" fmla="*/ 1122219 w 8438786"/>
              <a:gd name="connsiteY29" fmla="*/ 443346 h 831273"/>
              <a:gd name="connsiteX30" fmla="*/ 1163782 w 8438786"/>
              <a:gd name="connsiteY30" fmla="*/ 457200 h 831273"/>
              <a:gd name="connsiteX31" fmla="*/ 1177637 w 8438786"/>
              <a:gd name="connsiteY31" fmla="*/ 498764 h 831273"/>
              <a:gd name="connsiteX32" fmla="*/ 1191491 w 8438786"/>
              <a:gd name="connsiteY32" fmla="*/ 457200 h 831273"/>
              <a:gd name="connsiteX33" fmla="*/ 1205346 w 8438786"/>
              <a:gd name="connsiteY33" fmla="*/ 526473 h 831273"/>
              <a:gd name="connsiteX34" fmla="*/ 1246909 w 8438786"/>
              <a:gd name="connsiteY34" fmla="*/ 734291 h 831273"/>
              <a:gd name="connsiteX35" fmla="*/ 1260764 w 8438786"/>
              <a:gd name="connsiteY35" fmla="*/ 692728 h 831273"/>
              <a:gd name="connsiteX36" fmla="*/ 1302328 w 8438786"/>
              <a:gd name="connsiteY36" fmla="*/ 651164 h 831273"/>
              <a:gd name="connsiteX37" fmla="*/ 1343891 w 8438786"/>
              <a:gd name="connsiteY37" fmla="*/ 706582 h 831273"/>
              <a:gd name="connsiteX38" fmla="*/ 1371600 w 8438786"/>
              <a:gd name="connsiteY38" fmla="*/ 748146 h 831273"/>
              <a:gd name="connsiteX39" fmla="*/ 1385455 w 8438786"/>
              <a:gd name="connsiteY39" fmla="*/ 678873 h 831273"/>
              <a:gd name="connsiteX40" fmla="*/ 1399309 w 8438786"/>
              <a:gd name="connsiteY40" fmla="*/ 443346 h 831273"/>
              <a:gd name="connsiteX41" fmla="*/ 1413164 w 8438786"/>
              <a:gd name="connsiteY41" fmla="*/ 401782 h 831273"/>
              <a:gd name="connsiteX42" fmla="*/ 1454728 w 8438786"/>
              <a:gd name="connsiteY42" fmla="*/ 360219 h 831273"/>
              <a:gd name="connsiteX43" fmla="*/ 1482437 w 8438786"/>
              <a:gd name="connsiteY43" fmla="*/ 401782 h 831273"/>
              <a:gd name="connsiteX44" fmla="*/ 1593273 w 8438786"/>
              <a:gd name="connsiteY44" fmla="*/ 318655 h 831273"/>
              <a:gd name="connsiteX45" fmla="*/ 1648691 w 8438786"/>
              <a:gd name="connsiteY45" fmla="*/ 235528 h 831273"/>
              <a:gd name="connsiteX46" fmla="*/ 1662546 w 8438786"/>
              <a:gd name="connsiteY46" fmla="*/ 180110 h 831273"/>
              <a:gd name="connsiteX47" fmla="*/ 1801091 w 8438786"/>
              <a:gd name="connsiteY47" fmla="*/ 180110 h 831273"/>
              <a:gd name="connsiteX48" fmla="*/ 1856509 w 8438786"/>
              <a:gd name="connsiteY48" fmla="*/ 96982 h 831273"/>
              <a:gd name="connsiteX49" fmla="*/ 1939637 w 8438786"/>
              <a:gd name="connsiteY49" fmla="*/ 110837 h 831273"/>
              <a:gd name="connsiteX50" fmla="*/ 1925782 w 8438786"/>
              <a:gd name="connsiteY50" fmla="*/ 346364 h 831273"/>
              <a:gd name="connsiteX51" fmla="*/ 1953491 w 8438786"/>
              <a:gd name="connsiteY51" fmla="*/ 484910 h 831273"/>
              <a:gd name="connsiteX52" fmla="*/ 1967346 w 8438786"/>
              <a:gd name="connsiteY52" fmla="*/ 637310 h 831273"/>
              <a:gd name="connsiteX53" fmla="*/ 1995055 w 8438786"/>
              <a:gd name="connsiteY53" fmla="*/ 734291 h 831273"/>
              <a:gd name="connsiteX54" fmla="*/ 2022764 w 8438786"/>
              <a:gd name="connsiteY54" fmla="*/ 692728 h 831273"/>
              <a:gd name="connsiteX55" fmla="*/ 2036619 w 8438786"/>
              <a:gd name="connsiteY55" fmla="*/ 609600 h 831273"/>
              <a:gd name="connsiteX56" fmla="*/ 2078182 w 8438786"/>
              <a:gd name="connsiteY56" fmla="*/ 526473 h 831273"/>
              <a:gd name="connsiteX57" fmla="*/ 2119746 w 8438786"/>
              <a:gd name="connsiteY57" fmla="*/ 498764 h 831273"/>
              <a:gd name="connsiteX58" fmla="*/ 2147455 w 8438786"/>
              <a:gd name="connsiteY58" fmla="*/ 457200 h 831273"/>
              <a:gd name="connsiteX59" fmla="*/ 2175164 w 8438786"/>
              <a:gd name="connsiteY59" fmla="*/ 374073 h 831273"/>
              <a:gd name="connsiteX60" fmla="*/ 2216728 w 8438786"/>
              <a:gd name="connsiteY60" fmla="*/ 193964 h 831273"/>
              <a:gd name="connsiteX61" fmla="*/ 2258291 w 8438786"/>
              <a:gd name="connsiteY61" fmla="*/ 180110 h 831273"/>
              <a:gd name="connsiteX62" fmla="*/ 2341419 w 8438786"/>
              <a:gd name="connsiteY62" fmla="*/ 332510 h 831273"/>
              <a:gd name="connsiteX63" fmla="*/ 2355273 w 8438786"/>
              <a:gd name="connsiteY63" fmla="*/ 374073 h 831273"/>
              <a:gd name="connsiteX64" fmla="*/ 2369128 w 8438786"/>
              <a:gd name="connsiteY64" fmla="*/ 415637 h 831273"/>
              <a:gd name="connsiteX65" fmla="*/ 2382982 w 8438786"/>
              <a:gd name="connsiteY65" fmla="*/ 665019 h 831273"/>
              <a:gd name="connsiteX66" fmla="*/ 2438400 w 8438786"/>
              <a:gd name="connsiteY66" fmla="*/ 678873 h 831273"/>
              <a:gd name="connsiteX67" fmla="*/ 2452255 w 8438786"/>
              <a:gd name="connsiteY67" fmla="*/ 775855 h 831273"/>
              <a:gd name="connsiteX68" fmla="*/ 2479964 w 8438786"/>
              <a:gd name="connsiteY68" fmla="*/ 665019 h 831273"/>
              <a:gd name="connsiteX69" fmla="*/ 2507673 w 8438786"/>
              <a:gd name="connsiteY69" fmla="*/ 277091 h 831273"/>
              <a:gd name="connsiteX70" fmla="*/ 2549237 w 8438786"/>
              <a:gd name="connsiteY70" fmla="*/ 193964 h 831273"/>
              <a:gd name="connsiteX71" fmla="*/ 2590800 w 8438786"/>
              <a:gd name="connsiteY71" fmla="*/ 166255 h 831273"/>
              <a:gd name="connsiteX72" fmla="*/ 2632364 w 8438786"/>
              <a:gd name="connsiteY72" fmla="*/ 277091 h 831273"/>
              <a:gd name="connsiteX73" fmla="*/ 2646219 w 8438786"/>
              <a:gd name="connsiteY73" fmla="*/ 332510 h 831273"/>
              <a:gd name="connsiteX74" fmla="*/ 2660073 w 8438786"/>
              <a:gd name="connsiteY74" fmla="*/ 415637 h 831273"/>
              <a:gd name="connsiteX75" fmla="*/ 2673928 w 8438786"/>
              <a:gd name="connsiteY75" fmla="*/ 651164 h 831273"/>
              <a:gd name="connsiteX76" fmla="*/ 2701637 w 8438786"/>
              <a:gd name="connsiteY76" fmla="*/ 734291 h 831273"/>
              <a:gd name="connsiteX77" fmla="*/ 2729346 w 8438786"/>
              <a:gd name="connsiteY77" fmla="*/ 678873 h 831273"/>
              <a:gd name="connsiteX78" fmla="*/ 2743200 w 8438786"/>
              <a:gd name="connsiteY78" fmla="*/ 637310 h 831273"/>
              <a:gd name="connsiteX79" fmla="*/ 2770909 w 8438786"/>
              <a:gd name="connsiteY79" fmla="*/ 595746 h 831273"/>
              <a:gd name="connsiteX80" fmla="*/ 2812473 w 8438786"/>
              <a:gd name="connsiteY80" fmla="*/ 512619 h 831273"/>
              <a:gd name="connsiteX81" fmla="*/ 2867891 w 8438786"/>
              <a:gd name="connsiteY81" fmla="*/ 471055 h 831273"/>
              <a:gd name="connsiteX82" fmla="*/ 2923309 w 8438786"/>
              <a:gd name="connsiteY82" fmla="*/ 346364 h 831273"/>
              <a:gd name="connsiteX83" fmla="*/ 2937164 w 8438786"/>
              <a:gd name="connsiteY83" fmla="*/ 290946 h 831273"/>
              <a:gd name="connsiteX84" fmla="*/ 2951019 w 8438786"/>
              <a:gd name="connsiteY84" fmla="*/ 152400 h 831273"/>
              <a:gd name="connsiteX85" fmla="*/ 2978728 w 8438786"/>
              <a:gd name="connsiteY85" fmla="*/ 69273 h 831273"/>
              <a:gd name="connsiteX86" fmla="*/ 3061855 w 8438786"/>
              <a:gd name="connsiteY86" fmla="*/ 41564 h 831273"/>
              <a:gd name="connsiteX87" fmla="*/ 3089564 w 8438786"/>
              <a:gd name="connsiteY87" fmla="*/ 193964 h 831273"/>
              <a:gd name="connsiteX88" fmla="*/ 3103419 w 8438786"/>
              <a:gd name="connsiteY88" fmla="*/ 332510 h 831273"/>
              <a:gd name="connsiteX89" fmla="*/ 3131128 w 8438786"/>
              <a:gd name="connsiteY89" fmla="*/ 374073 h 831273"/>
              <a:gd name="connsiteX90" fmla="*/ 3144982 w 8438786"/>
              <a:gd name="connsiteY90" fmla="*/ 415637 h 831273"/>
              <a:gd name="connsiteX91" fmla="*/ 3158837 w 8438786"/>
              <a:gd name="connsiteY91" fmla="*/ 471055 h 831273"/>
              <a:gd name="connsiteX92" fmla="*/ 3214255 w 8438786"/>
              <a:gd name="connsiteY92" fmla="*/ 554182 h 831273"/>
              <a:gd name="connsiteX93" fmla="*/ 3241964 w 8438786"/>
              <a:gd name="connsiteY93" fmla="*/ 637310 h 831273"/>
              <a:gd name="connsiteX94" fmla="*/ 3255819 w 8438786"/>
              <a:gd name="connsiteY94" fmla="*/ 706582 h 831273"/>
              <a:gd name="connsiteX95" fmla="*/ 3283528 w 8438786"/>
              <a:gd name="connsiteY95" fmla="*/ 789710 h 831273"/>
              <a:gd name="connsiteX96" fmla="*/ 3325091 w 8438786"/>
              <a:gd name="connsiteY96" fmla="*/ 831273 h 831273"/>
              <a:gd name="connsiteX97" fmla="*/ 3394364 w 8438786"/>
              <a:gd name="connsiteY97" fmla="*/ 817419 h 831273"/>
              <a:gd name="connsiteX98" fmla="*/ 3449782 w 8438786"/>
              <a:gd name="connsiteY98" fmla="*/ 678873 h 831273"/>
              <a:gd name="connsiteX99" fmla="*/ 3463637 w 8438786"/>
              <a:gd name="connsiteY99" fmla="*/ 443346 h 831273"/>
              <a:gd name="connsiteX100" fmla="*/ 3491346 w 8438786"/>
              <a:gd name="connsiteY100" fmla="*/ 387928 h 831273"/>
              <a:gd name="connsiteX101" fmla="*/ 3532909 w 8438786"/>
              <a:gd name="connsiteY101" fmla="*/ 512619 h 831273"/>
              <a:gd name="connsiteX102" fmla="*/ 3671455 w 8438786"/>
              <a:gd name="connsiteY102" fmla="*/ 457200 h 831273"/>
              <a:gd name="connsiteX103" fmla="*/ 3713019 w 8438786"/>
              <a:gd name="connsiteY103" fmla="*/ 429491 h 831273"/>
              <a:gd name="connsiteX104" fmla="*/ 3768437 w 8438786"/>
              <a:gd name="connsiteY104" fmla="*/ 443346 h 831273"/>
              <a:gd name="connsiteX105" fmla="*/ 3810000 w 8438786"/>
              <a:gd name="connsiteY105" fmla="*/ 484910 h 831273"/>
              <a:gd name="connsiteX106" fmla="*/ 3879273 w 8438786"/>
              <a:gd name="connsiteY106" fmla="*/ 401782 h 831273"/>
              <a:gd name="connsiteX107" fmla="*/ 3920837 w 8438786"/>
              <a:gd name="connsiteY107" fmla="*/ 263237 h 831273"/>
              <a:gd name="connsiteX108" fmla="*/ 3934691 w 8438786"/>
              <a:gd name="connsiteY108" fmla="*/ 138546 h 831273"/>
              <a:gd name="connsiteX109" fmla="*/ 3948546 w 8438786"/>
              <a:gd name="connsiteY109" fmla="*/ 83128 h 831273"/>
              <a:gd name="connsiteX110" fmla="*/ 3990109 w 8438786"/>
              <a:gd name="connsiteY110" fmla="*/ 69273 h 831273"/>
              <a:gd name="connsiteX111" fmla="*/ 4073237 w 8438786"/>
              <a:gd name="connsiteY111" fmla="*/ 221673 h 831273"/>
              <a:gd name="connsiteX112" fmla="*/ 4100946 w 8438786"/>
              <a:gd name="connsiteY112" fmla="*/ 290946 h 831273"/>
              <a:gd name="connsiteX113" fmla="*/ 4114800 w 8438786"/>
              <a:gd name="connsiteY113" fmla="*/ 374073 h 831273"/>
              <a:gd name="connsiteX114" fmla="*/ 4128655 w 8438786"/>
              <a:gd name="connsiteY114" fmla="*/ 415637 h 831273"/>
              <a:gd name="connsiteX115" fmla="*/ 4156364 w 8438786"/>
              <a:gd name="connsiteY115" fmla="*/ 581891 h 831273"/>
              <a:gd name="connsiteX116" fmla="*/ 4170219 w 8438786"/>
              <a:gd name="connsiteY116" fmla="*/ 748146 h 831273"/>
              <a:gd name="connsiteX117" fmla="*/ 4184073 w 8438786"/>
              <a:gd name="connsiteY117" fmla="*/ 789710 h 831273"/>
              <a:gd name="connsiteX118" fmla="*/ 4197928 w 8438786"/>
              <a:gd name="connsiteY118" fmla="*/ 734291 h 831273"/>
              <a:gd name="connsiteX119" fmla="*/ 4225637 w 8438786"/>
              <a:gd name="connsiteY119" fmla="*/ 637310 h 831273"/>
              <a:gd name="connsiteX120" fmla="*/ 4239491 w 8438786"/>
              <a:gd name="connsiteY120" fmla="*/ 692728 h 831273"/>
              <a:gd name="connsiteX121" fmla="*/ 4253346 w 8438786"/>
              <a:gd name="connsiteY121" fmla="*/ 775855 h 831273"/>
              <a:gd name="connsiteX122" fmla="*/ 4294909 w 8438786"/>
              <a:gd name="connsiteY122" fmla="*/ 734291 h 831273"/>
              <a:gd name="connsiteX123" fmla="*/ 4378037 w 8438786"/>
              <a:gd name="connsiteY123" fmla="*/ 651164 h 831273"/>
              <a:gd name="connsiteX124" fmla="*/ 4391891 w 8438786"/>
              <a:gd name="connsiteY124" fmla="*/ 595746 h 831273"/>
              <a:gd name="connsiteX125" fmla="*/ 4405746 w 8438786"/>
              <a:gd name="connsiteY125" fmla="*/ 637310 h 831273"/>
              <a:gd name="connsiteX126" fmla="*/ 4544291 w 8438786"/>
              <a:gd name="connsiteY126" fmla="*/ 623455 h 831273"/>
              <a:gd name="connsiteX127" fmla="*/ 4558146 w 8438786"/>
              <a:gd name="connsiteY127" fmla="*/ 401782 h 831273"/>
              <a:gd name="connsiteX128" fmla="*/ 4793673 w 8438786"/>
              <a:gd name="connsiteY128" fmla="*/ 387928 h 831273"/>
              <a:gd name="connsiteX129" fmla="*/ 4807528 w 8438786"/>
              <a:gd name="connsiteY129" fmla="*/ 332510 h 831273"/>
              <a:gd name="connsiteX130" fmla="*/ 4821382 w 8438786"/>
              <a:gd name="connsiteY130" fmla="*/ 290946 h 831273"/>
              <a:gd name="connsiteX131" fmla="*/ 4849091 w 8438786"/>
              <a:gd name="connsiteY131" fmla="*/ 110837 h 831273"/>
              <a:gd name="connsiteX132" fmla="*/ 4862946 w 8438786"/>
              <a:gd name="connsiteY132" fmla="*/ 27710 h 831273"/>
              <a:gd name="connsiteX133" fmla="*/ 4946073 w 8438786"/>
              <a:gd name="connsiteY133" fmla="*/ 0 h 831273"/>
              <a:gd name="connsiteX134" fmla="*/ 4987637 w 8438786"/>
              <a:gd name="connsiteY134" fmla="*/ 27710 h 831273"/>
              <a:gd name="connsiteX135" fmla="*/ 5029200 w 8438786"/>
              <a:gd name="connsiteY135" fmla="*/ 110837 h 831273"/>
              <a:gd name="connsiteX136" fmla="*/ 5084619 w 8438786"/>
              <a:gd name="connsiteY136" fmla="*/ 443346 h 831273"/>
              <a:gd name="connsiteX137" fmla="*/ 5126182 w 8438786"/>
              <a:gd name="connsiteY137" fmla="*/ 457200 h 831273"/>
              <a:gd name="connsiteX138" fmla="*/ 5140037 w 8438786"/>
              <a:gd name="connsiteY138" fmla="*/ 762000 h 831273"/>
              <a:gd name="connsiteX139" fmla="*/ 5181600 w 8438786"/>
              <a:gd name="connsiteY139" fmla="*/ 734291 h 831273"/>
              <a:gd name="connsiteX140" fmla="*/ 5223164 w 8438786"/>
              <a:gd name="connsiteY140" fmla="*/ 651164 h 831273"/>
              <a:gd name="connsiteX141" fmla="*/ 5264728 w 8438786"/>
              <a:gd name="connsiteY141" fmla="*/ 401782 h 831273"/>
              <a:gd name="connsiteX142" fmla="*/ 5292437 w 8438786"/>
              <a:gd name="connsiteY142" fmla="*/ 318655 h 831273"/>
              <a:gd name="connsiteX143" fmla="*/ 5334000 w 8438786"/>
              <a:gd name="connsiteY143" fmla="*/ 304800 h 831273"/>
              <a:gd name="connsiteX144" fmla="*/ 5375564 w 8438786"/>
              <a:gd name="connsiteY144" fmla="*/ 318655 h 831273"/>
              <a:gd name="connsiteX145" fmla="*/ 5389419 w 8438786"/>
              <a:gd name="connsiteY145" fmla="*/ 277091 h 831273"/>
              <a:gd name="connsiteX146" fmla="*/ 5417128 w 8438786"/>
              <a:gd name="connsiteY146" fmla="*/ 235528 h 831273"/>
              <a:gd name="connsiteX147" fmla="*/ 5430982 w 8438786"/>
              <a:gd name="connsiteY147" fmla="*/ 193964 h 831273"/>
              <a:gd name="connsiteX148" fmla="*/ 5472546 w 8438786"/>
              <a:gd name="connsiteY148" fmla="*/ 166255 h 831273"/>
              <a:gd name="connsiteX149" fmla="*/ 5638800 w 8438786"/>
              <a:gd name="connsiteY149" fmla="*/ 124691 h 831273"/>
              <a:gd name="connsiteX150" fmla="*/ 5721928 w 8438786"/>
              <a:gd name="connsiteY150" fmla="*/ 96982 h 831273"/>
              <a:gd name="connsiteX151" fmla="*/ 5735782 w 8438786"/>
              <a:gd name="connsiteY151" fmla="*/ 180110 h 831273"/>
              <a:gd name="connsiteX152" fmla="*/ 5791200 w 8438786"/>
              <a:gd name="connsiteY152" fmla="*/ 193964 h 831273"/>
              <a:gd name="connsiteX153" fmla="*/ 5832764 w 8438786"/>
              <a:gd name="connsiteY153" fmla="*/ 304800 h 831273"/>
              <a:gd name="connsiteX154" fmla="*/ 5874328 w 8438786"/>
              <a:gd name="connsiteY154" fmla="*/ 332510 h 831273"/>
              <a:gd name="connsiteX155" fmla="*/ 5902037 w 8438786"/>
              <a:gd name="connsiteY155" fmla="*/ 374073 h 831273"/>
              <a:gd name="connsiteX156" fmla="*/ 5943600 w 8438786"/>
              <a:gd name="connsiteY156" fmla="*/ 387928 h 831273"/>
              <a:gd name="connsiteX157" fmla="*/ 6054437 w 8438786"/>
              <a:gd name="connsiteY157" fmla="*/ 457200 h 831273"/>
              <a:gd name="connsiteX158" fmla="*/ 6096000 w 8438786"/>
              <a:gd name="connsiteY158" fmla="*/ 692728 h 831273"/>
              <a:gd name="connsiteX159" fmla="*/ 6109855 w 8438786"/>
              <a:gd name="connsiteY159" fmla="*/ 734291 h 831273"/>
              <a:gd name="connsiteX160" fmla="*/ 6151419 w 8438786"/>
              <a:gd name="connsiteY160" fmla="*/ 762000 h 831273"/>
              <a:gd name="connsiteX161" fmla="*/ 6234546 w 8438786"/>
              <a:gd name="connsiteY161" fmla="*/ 748146 h 831273"/>
              <a:gd name="connsiteX162" fmla="*/ 6289964 w 8438786"/>
              <a:gd name="connsiteY162" fmla="*/ 734291 h 831273"/>
              <a:gd name="connsiteX163" fmla="*/ 6345382 w 8438786"/>
              <a:gd name="connsiteY163" fmla="*/ 554182 h 831273"/>
              <a:gd name="connsiteX164" fmla="*/ 6608619 w 8438786"/>
              <a:gd name="connsiteY164" fmla="*/ 540328 h 831273"/>
              <a:gd name="connsiteX165" fmla="*/ 6677891 w 8438786"/>
              <a:gd name="connsiteY165" fmla="*/ 498764 h 831273"/>
              <a:gd name="connsiteX166" fmla="*/ 6719455 w 8438786"/>
              <a:gd name="connsiteY166" fmla="*/ 484910 h 831273"/>
              <a:gd name="connsiteX167" fmla="*/ 6733309 w 8438786"/>
              <a:gd name="connsiteY167" fmla="*/ 526473 h 831273"/>
              <a:gd name="connsiteX168" fmla="*/ 6761019 w 8438786"/>
              <a:gd name="connsiteY168" fmla="*/ 554182 h 831273"/>
              <a:gd name="connsiteX169" fmla="*/ 6996546 w 8438786"/>
              <a:gd name="connsiteY169" fmla="*/ 540328 h 831273"/>
              <a:gd name="connsiteX170" fmla="*/ 7010400 w 8438786"/>
              <a:gd name="connsiteY170" fmla="*/ 429491 h 831273"/>
              <a:gd name="connsiteX171" fmla="*/ 7051964 w 8438786"/>
              <a:gd name="connsiteY171" fmla="*/ 374073 h 831273"/>
              <a:gd name="connsiteX172" fmla="*/ 7079673 w 8438786"/>
              <a:gd name="connsiteY172" fmla="*/ 332510 h 831273"/>
              <a:gd name="connsiteX173" fmla="*/ 7162800 w 8438786"/>
              <a:gd name="connsiteY173" fmla="*/ 277091 h 831273"/>
              <a:gd name="connsiteX174" fmla="*/ 7190509 w 8438786"/>
              <a:gd name="connsiteY174" fmla="*/ 235528 h 831273"/>
              <a:gd name="connsiteX175" fmla="*/ 7218219 w 8438786"/>
              <a:gd name="connsiteY175" fmla="*/ 152400 h 831273"/>
              <a:gd name="connsiteX176" fmla="*/ 7259782 w 8438786"/>
              <a:gd name="connsiteY176" fmla="*/ 138546 h 831273"/>
              <a:gd name="connsiteX177" fmla="*/ 7342909 w 8438786"/>
              <a:gd name="connsiteY177" fmla="*/ 96982 h 831273"/>
              <a:gd name="connsiteX178" fmla="*/ 7370619 w 8438786"/>
              <a:gd name="connsiteY178" fmla="*/ 124691 h 831273"/>
              <a:gd name="connsiteX179" fmla="*/ 7384473 w 8438786"/>
              <a:gd name="connsiteY179" fmla="*/ 166255 h 831273"/>
              <a:gd name="connsiteX180" fmla="*/ 7398328 w 8438786"/>
              <a:gd name="connsiteY180" fmla="*/ 290946 h 831273"/>
              <a:gd name="connsiteX181" fmla="*/ 7453746 w 8438786"/>
              <a:gd name="connsiteY181" fmla="*/ 304800 h 831273"/>
              <a:gd name="connsiteX182" fmla="*/ 7481455 w 8438786"/>
              <a:gd name="connsiteY182" fmla="*/ 332510 h 831273"/>
              <a:gd name="connsiteX183" fmla="*/ 7495309 w 8438786"/>
              <a:gd name="connsiteY183" fmla="*/ 484910 h 831273"/>
              <a:gd name="connsiteX184" fmla="*/ 7592291 w 8438786"/>
              <a:gd name="connsiteY184" fmla="*/ 498764 h 831273"/>
              <a:gd name="connsiteX185" fmla="*/ 7772400 w 8438786"/>
              <a:gd name="connsiteY185" fmla="*/ 595746 h 831273"/>
              <a:gd name="connsiteX186" fmla="*/ 7827819 w 8438786"/>
              <a:gd name="connsiteY186" fmla="*/ 678873 h 831273"/>
              <a:gd name="connsiteX187" fmla="*/ 7869382 w 8438786"/>
              <a:gd name="connsiteY187" fmla="*/ 817419 h 831273"/>
              <a:gd name="connsiteX188" fmla="*/ 7910946 w 8438786"/>
              <a:gd name="connsiteY188" fmla="*/ 803564 h 831273"/>
              <a:gd name="connsiteX189" fmla="*/ 7924800 w 8438786"/>
              <a:gd name="connsiteY189" fmla="*/ 651164 h 831273"/>
              <a:gd name="connsiteX190" fmla="*/ 8063346 w 8438786"/>
              <a:gd name="connsiteY190" fmla="*/ 637310 h 831273"/>
              <a:gd name="connsiteX191" fmla="*/ 8077200 w 8438786"/>
              <a:gd name="connsiteY191" fmla="*/ 512619 h 831273"/>
              <a:gd name="connsiteX192" fmla="*/ 8146473 w 8438786"/>
              <a:gd name="connsiteY192" fmla="*/ 498764 h 831273"/>
              <a:gd name="connsiteX193" fmla="*/ 8201891 w 8438786"/>
              <a:gd name="connsiteY193" fmla="*/ 484910 h 831273"/>
              <a:gd name="connsiteX194" fmla="*/ 8298873 w 8438786"/>
              <a:gd name="connsiteY194" fmla="*/ 429491 h 831273"/>
              <a:gd name="connsiteX195" fmla="*/ 8340437 w 8438786"/>
              <a:gd name="connsiteY195" fmla="*/ 387928 h 831273"/>
              <a:gd name="connsiteX196" fmla="*/ 8395855 w 8438786"/>
              <a:gd name="connsiteY196" fmla="*/ 249382 h 831273"/>
              <a:gd name="connsiteX197" fmla="*/ 8437419 w 8438786"/>
              <a:gd name="connsiteY197" fmla="*/ 152400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8438786" h="831273">
                <a:moveTo>
                  <a:pt x="0" y="457200"/>
                </a:moveTo>
                <a:cubicBezTo>
                  <a:pt x="23091" y="452582"/>
                  <a:pt x="47224" y="451614"/>
                  <a:pt x="69273" y="443346"/>
                </a:cubicBezTo>
                <a:cubicBezTo>
                  <a:pt x="84864" y="437499"/>
                  <a:pt x="95944" y="423084"/>
                  <a:pt x="110837" y="415637"/>
                </a:cubicBezTo>
                <a:cubicBezTo>
                  <a:pt x="123899" y="409106"/>
                  <a:pt x="138546" y="406400"/>
                  <a:pt x="152400" y="401782"/>
                </a:cubicBezTo>
                <a:cubicBezTo>
                  <a:pt x="234549" y="278560"/>
                  <a:pt x="99803" y="494468"/>
                  <a:pt x="193964" y="235528"/>
                </a:cubicBezTo>
                <a:cubicBezTo>
                  <a:pt x="199654" y="219879"/>
                  <a:pt x="220312" y="214582"/>
                  <a:pt x="235528" y="207819"/>
                </a:cubicBezTo>
                <a:cubicBezTo>
                  <a:pt x="262218" y="195957"/>
                  <a:pt x="290946" y="189346"/>
                  <a:pt x="318655" y="180110"/>
                </a:cubicBezTo>
                <a:lnTo>
                  <a:pt x="360219" y="166255"/>
                </a:lnTo>
                <a:cubicBezTo>
                  <a:pt x="381940" y="35922"/>
                  <a:pt x="362347" y="73531"/>
                  <a:pt x="387928" y="124691"/>
                </a:cubicBezTo>
                <a:cubicBezTo>
                  <a:pt x="395375" y="139584"/>
                  <a:pt x="406401" y="152400"/>
                  <a:pt x="415637" y="166255"/>
                </a:cubicBezTo>
                <a:cubicBezTo>
                  <a:pt x="420255" y="180110"/>
                  <a:pt x="428326" y="193261"/>
                  <a:pt x="429491" y="207819"/>
                </a:cubicBezTo>
                <a:cubicBezTo>
                  <a:pt x="437601" y="309200"/>
                  <a:pt x="414869" y="414982"/>
                  <a:pt x="443346" y="512619"/>
                </a:cubicBezTo>
                <a:cubicBezTo>
                  <a:pt x="451524" y="540659"/>
                  <a:pt x="499783" y="528466"/>
                  <a:pt x="526473" y="540328"/>
                </a:cubicBezTo>
                <a:cubicBezTo>
                  <a:pt x="541689" y="547091"/>
                  <a:pt x="554182" y="558801"/>
                  <a:pt x="568037" y="568037"/>
                </a:cubicBezTo>
                <a:cubicBezTo>
                  <a:pt x="572655" y="609601"/>
                  <a:pt x="571748" y="652157"/>
                  <a:pt x="581891" y="692728"/>
                </a:cubicBezTo>
                <a:cubicBezTo>
                  <a:pt x="585929" y="708882"/>
                  <a:pt x="594707" y="741738"/>
                  <a:pt x="609600" y="734291"/>
                </a:cubicBezTo>
                <a:cubicBezTo>
                  <a:pt x="639386" y="719398"/>
                  <a:pt x="635233" y="666057"/>
                  <a:pt x="665019" y="651164"/>
                </a:cubicBezTo>
                <a:lnTo>
                  <a:pt x="720437" y="623455"/>
                </a:lnTo>
                <a:cubicBezTo>
                  <a:pt x="783840" y="528349"/>
                  <a:pt x="714920" y="645522"/>
                  <a:pt x="762000" y="457200"/>
                </a:cubicBezTo>
                <a:cubicBezTo>
                  <a:pt x="766038" y="441046"/>
                  <a:pt x="782946" y="430853"/>
                  <a:pt x="789709" y="415637"/>
                </a:cubicBezTo>
                <a:cubicBezTo>
                  <a:pt x="801572" y="388947"/>
                  <a:pt x="808183" y="360219"/>
                  <a:pt x="817419" y="332510"/>
                </a:cubicBezTo>
                <a:cubicBezTo>
                  <a:pt x="822037" y="318655"/>
                  <a:pt x="828409" y="305266"/>
                  <a:pt x="831273" y="290946"/>
                </a:cubicBezTo>
                <a:cubicBezTo>
                  <a:pt x="835594" y="269342"/>
                  <a:pt x="856612" y="149363"/>
                  <a:pt x="872837" y="138546"/>
                </a:cubicBezTo>
                <a:lnTo>
                  <a:pt x="914400" y="110837"/>
                </a:lnTo>
                <a:cubicBezTo>
                  <a:pt x="936161" y="176117"/>
                  <a:pt x="936307" y="167496"/>
                  <a:pt x="942109" y="263237"/>
                </a:cubicBezTo>
                <a:cubicBezTo>
                  <a:pt x="949099" y="378572"/>
                  <a:pt x="951346" y="494146"/>
                  <a:pt x="955964" y="609600"/>
                </a:cubicBezTo>
                <a:lnTo>
                  <a:pt x="983673" y="526473"/>
                </a:lnTo>
                <a:cubicBezTo>
                  <a:pt x="997792" y="484117"/>
                  <a:pt x="990661" y="484862"/>
                  <a:pt x="1025237" y="457200"/>
                </a:cubicBezTo>
                <a:cubicBezTo>
                  <a:pt x="1038239" y="446798"/>
                  <a:pt x="1052946" y="438727"/>
                  <a:pt x="1066800" y="429491"/>
                </a:cubicBezTo>
                <a:cubicBezTo>
                  <a:pt x="1125439" y="517450"/>
                  <a:pt x="1064155" y="454959"/>
                  <a:pt x="1122219" y="443346"/>
                </a:cubicBezTo>
                <a:cubicBezTo>
                  <a:pt x="1136539" y="440482"/>
                  <a:pt x="1149928" y="452582"/>
                  <a:pt x="1163782" y="457200"/>
                </a:cubicBezTo>
                <a:cubicBezTo>
                  <a:pt x="1168400" y="471055"/>
                  <a:pt x="1163033" y="498764"/>
                  <a:pt x="1177637" y="498764"/>
                </a:cubicBezTo>
                <a:cubicBezTo>
                  <a:pt x="1192241" y="498764"/>
                  <a:pt x="1181164" y="446873"/>
                  <a:pt x="1191491" y="457200"/>
                </a:cubicBezTo>
                <a:cubicBezTo>
                  <a:pt x="1208142" y="473851"/>
                  <a:pt x="1200728" y="503382"/>
                  <a:pt x="1205346" y="526473"/>
                </a:cubicBezTo>
                <a:cubicBezTo>
                  <a:pt x="1215832" y="725721"/>
                  <a:pt x="1180952" y="888190"/>
                  <a:pt x="1246909" y="734291"/>
                </a:cubicBezTo>
                <a:cubicBezTo>
                  <a:pt x="1252662" y="720868"/>
                  <a:pt x="1252663" y="704879"/>
                  <a:pt x="1260764" y="692728"/>
                </a:cubicBezTo>
                <a:cubicBezTo>
                  <a:pt x="1271633" y="676425"/>
                  <a:pt x="1288473" y="665019"/>
                  <a:pt x="1302328" y="651164"/>
                </a:cubicBezTo>
                <a:cubicBezTo>
                  <a:pt x="1316182" y="669637"/>
                  <a:pt x="1330470" y="687792"/>
                  <a:pt x="1343891" y="706582"/>
                </a:cubicBezTo>
                <a:cubicBezTo>
                  <a:pt x="1353569" y="720132"/>
                  <a:pt x="1357745" y="757382"/>
                  <a:pt x="1371600" y="748146"/>
                </a:cubicBezTo>
                <a:cubicBezTo>
                  <a:pt x="1391193" y="735084"/>
                  <a:pt x="1380837" y="701964"/>
                  <a:pt x="1385455" y="678873"/>
                </a:cubicBezTo>
                <a:cubicBezTo>
                  <a:pt x="1390073" y="600364"/>
                  <a:pt x="1391484" y="521600"/>
                  <a:pt x="1399309" y="443346"/>
                </a:cubicBezTo>
                <a:cubicBezTo>
                  <a:pt x="1400762" y="428814"/>
                  <a:pt x="1405063" y="413933"/>
                  <a:pt x="1413164" y="401782"/>
                </a:cubicBezTo>
                <a:cubicBezTo>
                  <a:pt x="1424032" y="385480"/>
                  <a:pt x="1440873" y="374073"/>
                  <a:pt x="1454728" y="360219"/>
                </a:cubicBezTo>
                <a:cubicBezTo>
                  <a:pt x="1463964" y="374073"/>
                  <a:pt x="1466488" y="406567"/>
                  <a:pt x="1482437" y="401782"/>
                </a:cubicBezTo>
                <a:cubicBezTo>
                  <a:pt x="1526671" y="388512"/>
                  <a:pt x="1593273" y="318655"/>
                  <a:pt x="1593273" y="318655"/>
                </a:cubicBezTo>
                <a:cubicBezTo>
                  <a:pt x="1636531" y="188883"/>
                  <a:pt x="1565666" y="380820"/>
                  <a:pt x="1648691" y="235528"/>
                </a:cubicBezTo>
                <a:cubicBezTo>
                  <a:pt x="1658138" y="218996"/>
                  <a:pt x="1657928" y="198583"/>
                  <a:pt x="1662546" y="180110"/>
                </a:cubicBezTo>
                <a:cubicBezTo>
                  <a:pt x="1702135" y="190007"/>
                  <a:pt x="1762739" y="212983"/>
                  <a:pt x="1801091" y="180110"/>
                </a:cubicBezTo>
                <a:cubicBezTo>
                  <a:pt x="1950044" y="52437"/>
                  <a:pt x="1710600" y="145621"/>
                  <a:pt x="1856509" y="96982"/>
                </a:cubicBezTo>
                <a:lnTo>
                  <a:pt x="1939637" y="110837"/>
                </a:lnTo>
                <a:cubicBezTo>
                  <a:pt x="1960686" y="186613"/>
                  <a:pt x="1925782" y="267719"/>
                  <a:pt x="1925782" y="346364"/>
                </a:cubicBezTo>
                <a:cubicBezTo>
                  <a:pt x="1925782" y="410040"/>
                  <a:pt x="1936431" y="433727"/>
                  <a:pt x="1953491" y="484910"/>
                </a:cubicBezTo>
                <a:cubicBezTo>
                  <a:pt x="1958109" y="535710"/>
                  <a:pt x="1960604" y="586748"/>
                  <a:pt x="1967346" y="637310"/>
                </a:cubicBezTo>
                <a:cubicBezTo>
                  <a:pt x="1971213" y="666310"/>
                  <a:pt x="1985555" y="705791"/>
                  <a:pt x="1995055" y="734291"/>
                </a:cubicBezTo>
                <a:cubicBezTo>
                  <a:pt x="2004291" y="720437"/>
                  <a:pt x="2017498" y="708524"/>
                  <a:pt x="2022764" y="692728"/>
                </a:cubicBezTo>
                <a:cubicBezTo>
                  <a:pt x="2031647" y="666078"/>
                  <a:pt x="2030525" y="637023"/>
                  <a:pt x="2036619" y="609600"/>
                </a:cubicBezTo>
                <a:cubicBezTo>
                  <a:pt x="2043058" y="580625"/>
                  <a:pt x="2056831" y="547824"/>
                  <a:pt x="2078182" y="526473"/>
                </a:cubicBezTo>
                <a:cubicBezTo>
                  <a:pt x="2089956" y="514699"/>
                  <a:pt x="2105891" y="508000"/>
                  <a:pt x="2119746" y="498764"/>
                </a:cubicBezTo>
                <a:cubicBezTo>
                  <a:pt x="2128982" y="484909"/>
                  <a:pt x="2140692" y="472416"/>
                  <a:pt x="2147455" y="457200"/>
                </a:cubicBezTo>
                <a:cubicBezTo>
                  <a:pt x="2159317" y="430510"/>
                  <a:pt x="2175164" y="374073"/>
                  <a:pt x="2175164" y="374073"/>
                </a:cubicBezTo>
                <a:cubicBezTo>
                  <a:pt x="2176139" y="367248"/>
                  <a:pt x="2193907" y="201571"/>
                  <a:pt x="2216728" y="193964"/>
                </a:cubicBezTo>
                <a:lnTo>
                  <a:pt x="2258291" y="180110"/>
                </a:lnTo>
                <a:cubicBezTo>
                  <a:pt x="2336309" y="232121"/>
                  <a:pt x="2294590" y="192023"/>
                  <a:pt x="2341419" y="332510"/>
                </a:cubicBezTo>
                <a:lnTo>
                  <a:pt x="2355273" y="374073"/>
                </a:lnTo>
                <a:lnTo>
                  <a:pt x="2369128" y="415637"/>
                </a:lnTo>
                <a:cubicBezTo>
                  <a:pt x="2373746" y="498764"/>
                  <a:pt x="2361794" y="584505"/>
                  <a:pt x="2382982" y="665019"/>
                </a:cubicBezTo>
                <a:cubicBezTo>
                  <a:pt x="2387828" y="683433"/>
                  <a:pt x="2428308" y="662726"/>
                  <a:pt x="2438400" y="678873"/>
                </a:cubicBezTo>
                <a:cubicBezTo>
                  <a:pt x="2455708" y="706565"/>
                  <a:pt x="2447637" y="743528"/>
                  <a:pt x="2452255" y="775855"/>
                </a:cubicBezTo>
                <a:cubicBezTo>
                  <a:pt x="2465778" y="735284"/>
                  <a:pt x="2475785" y="710989"/>
                  <a:pt x="2479964" y="665019"/>
                </a:cubicBezTo>
                <a:cubicBezTo>
                  <a:pt x="2491701" y="535913"/>
                  <a:pt x="2495186" y="406127"/>
                  <a:pt x="2507673" y="277091"/>
                </a:cubicBezTo>
                <a:cubicBezTo>
                  <a:pt x="2510088" y="252141"/>
                  <a:pt x="2532476" y="210726"/>
                  <a:pt x="2549237" y="193964"/>
                </a:cubicBezTo>
                <a:cubicBezTo>
                  <a:pt x="2561011" y="182190"/>
                  <a:pt x="2576946" y="175491"/>
                  <a:pt x="2590800" y="166255"/>
                </a:cubicBezTo>
                <a:cubicBezTo>
                  <a:pt x="2648754" y="79323"/>
                  <a:pt x="2611027" y="117070"/>
                  <a:pt x="2632364" y="277091"/>
                </a:cubicBezTo>
                <a:cubicBezTo>
                  <a:pt x="2634881" y="295966"/>
                  <a:pt x="2642485" y="313838"/>
                  <a:pt x="2646219" y="332510"/>
                </a:cubicBezTo>
                <a:cubicBezTo>
                  <a:pt x="2651728" y="360056"/>
                  <a:pt x="2655455" y="387928"/>
                  <a:pt x="2660073" y="415637"/>
                </a:cubicBezTo>
                <a:cubicBezTo>
                  <a:pt x="2664691" y="494146"/>
                  <a:pt x="2663756" y="573180"/>
                  <a:pt x="2673928" y="651164"/>
                </a:cubicBezTo>
                <a:cubicBezTo>
                  <a:pt x="2677706" y="680127"/>
                  <a:pt x="2701637" y="734291"/>
                  <a:pt x="2701637" y="734291"/>
                </a:cubicBezTo>
                <a:cubicBezTo>
                  <a:pt x="2710873" y="715818"/>
                  <a:pt x="2721210" y="697856"/>
                  <a:pt x="2729346" y="678873"/>
                </a:cubicBezTo>
                <a:cubicBezTo>
                  <a:pt x="2735099" y="665450"/>
                  <a:pt x="2736669" y="650372"/>
                  <a:pt x="2743200" y="637310"/>
                </a:cubicBezTo>
                <a:cubicBezTo>
                  <a:pt x="2750647" y="622417"/>
                  <a:pt x="2763462" y="610639"/>
                  <a:pt x="2770909" y="595746"/>
                </a:cubicBezTo>
                <a:cubicBezTo>
                  <a:pt x="2793445" y="550673"/>
                  <a:pt x="2772769" y="552323"/>
                  <a:pt x="2812473" y="512619"/>
                </a:cubicBezTo>
                <a:cubicBezTo>
                  <a:pt x="2828801" y="496291"/>
                  <a:pt x="2849418" y="484910"/>
                  <a:pt x="2867891" y="471055"/>
                </a:cubicBezTo>
                <a:cubicBezTo>
                  <a:pt x="2900866" y="372131"/>
                  <a:pt x="2879399" y="412230"/>
                  <a:pt x="2923309" y="346364"/>
                </a:cubicBezTo>
                <a:cubicBezTo>
                  <a:pt x="2927927" y="327891"/>
                  <a:pt x="2934471" y="309796"/>
                  <a:pt x="2937164" y="290946"/>
                </a:cubicBezTo>
                <a:cubicBezTo>
                  <a:pt x="2943728" y="245000"/>
                  <a:pt x="2942466" y="198017"/>
                  <a:pt x="2951019" y="152400"/>
                </a:cubicBezTo>
                <a:cubicBezTo>
                  <a:pt x="2956402" y="123692"/>
                  <a:pt x="2951019" y="78509"/>
                  <a:pt x="2978728" y="69273"/>
                </a:cubicBezTo>
                <a:lnTo>
                  <a:pt x="3061855" y="41564"/>
                </a:lnTo>
                <a:cubicBezTo>
                  <a:pt x="3086458" y="115378"/>
                  <a:pt x="3076509" y="76471"/>
                  <a:pt x="3089564" y="193964"/>
                </a:cubicBezTo>
                <a:cubicBezTo>
                  <a:pt x="3094690" y="240092"/>
                  <a:pt x="3092983" y="287286"/>
                  <a:pt x="3103419" y="332510"/>
                </a:cubicBezTo>
                <a:cubicBezTo>
                  <a:pt x="3107163" y="348734"/>
                  <a:pt x="3121892" y="360219"/>
                  <a:pt x="3131128" y="374073"/>
                </a:cubicBezTo>
                <a:cubicBezTo>
                  <a:pt x="3135746" y="387928"/>
                  <a:pt x="3140970" y="401595"/>
                  <a:pt x="3144982" y="415637"/>
                </a:cubicBezTo>
                <a:cubicBezTo>
                  <a:pt x="3150213" y="433946"/>
                  <a:pt x="3150321" y="454024"/>
                  <a:pt x="3158837" y="471055"/>
                </a:cubicBezTo>
                <a:cubicBezTo>
                  <a:pt x="3173730" y="500841"/>
                  <a:pt x="3214255" y="554182"/>
                  <a:pt x="3214255" y="554182"/>
                </a:cubicBezTo>
                <a:cubicBezTo>
                  <a:pt x="3223491" y="581891"/>
                  <a:pt x="3236236" y="608669"/>
                  <a:pt x="3241964" y="637310"/>
                </a:cubicBezTo>
                <a:cubicBezTo>
                  <a:pt x="3246582" y="660401"/>
                  <a:pt x="3249623" y="683864"/>
                  <a:pt x="3255819" y="706582"/>
                </a:cubicBezTo>
                <a:cubicBezTo>
                  <a:pt x="3263504" y="734761"/>
                  <a:pt x="3262875" y="769057"/>
                  <a:pt x="3283528" y="789710"/>
                </a:cubicBezTo>
                <a:lnTo>
                  <a:pt x="3325091" y="831273"/>
                </a:lnTo>
                <a:cubicBezTo>
                  <a:pt x="3348182" y="826655"/>
                  <a:pt x="3374395" y="829900"/>
                  <a:pt x="3394364" y="817419"/>
                </a:cubicBezTo>
                <a:cubicBezTo>
                  <a:pt x="3445084" y="785719"/>
                  <a:pt x="3441497" y="728583"/>
                  <a:pt x="3449782" y="678873"/>
                </a:cubicBezTo>
                <a:cubicBezTo>
                  <a:pt x="3454400" y="600364"/>
                  <a:pt x="3452515" y="521200"/>
                  <a:pt x="3463637" y="443346"/>
                </a:cubicBezTo>
                <a:cubicBezTo>
                  <a:pt x="3466558" y="422901"/>
                  <a:pt x="3471310" y="382919"/>
                  <a:pt x="3491346" y="387928"/>
                </a:cubicBezTo>
                <a:cubicBezTo>
                  <a:pt x="3505260" y="391406"/>
                  <a:pt x="3529001" y="496985"/>
                  <a:pt x="3532909" y="512619"/>
                </a:cubicBezTo>
                <a:cubicBezTo>
                  <a:pt x="3714349" y="467259"/>
                  <a:pt x="3596948" y="516807"/>
                  <a:pt x="3671455" y="457200"/>
                </a:cubicBezTo>
                <a:cubicBezTo>
                  <a:pt x="3684457" y="446798"/>
                  <a:pt x="3699164" y="438727"/>
                  <a:pt x="3713019" y="429491"/>
                </a:cubicBezTo>
                <a:cubicBezTo>
                  <a:pt x="3731492" y="434109"/>
                  <a:pt x="3751905" y="433899"/>
                  <a:pt x="3768437" y="443346"/>
                </a:cubicBezTo>
                <a:cubicBezTo>
                  <a:pt x="3785449" y="453067"/>
                  <a:pt x="3790407" y="484910"/>
                  <a:pt x="3810000" y="484910"/>
                </a:cubicBezTo>
                <a:cubicBezTo>
                  <a:pt x="3825321" y="484910"/>
                  <a:pt x="3873004" y="414320"/>
                  <a:pt x="3879273" y="401782"/>
                </a:cubicBezTo>
                <a:cubicBezTo>
                  <a:pt x="3904168" y="351991"/>
                  <a:pt x="3913050" y="317747"/>
                  <a:pt x="3920837" y="263237"/>
                </a:cubicBezTo>
                <a:cubicBezTo>
                  <a:pt x="3926751" y="221838"/>
                  <a:pt x="3928332" y="179879"/>
                  <a:pt x="3934691" y="138546"/>
                </a:cubicBezTo>
                <a:cubicBezTo>
                  <a:pt x="3937586" y="119726"/>
                  <a:pt x="3936651" y="97997"/>
                  <a:pt x="3948546" y="83128"/>
                </a:cubicBezTo>
                <a:cubicBezTo>
                  <a:pt x="3957669" y="71724"/>
                  <a:pt x="3976255" y="73891"/>
                  <a:pt x="3990109" y="69273"/>
                </a:cubicBezTo>
                <a:cubicBezTo>
                  <a:pt x="4023551" y="169595"/>
                  <a:pt x="3978894" y="46466"/>
                  <a:pt x="4073237" y="221673"/>
                </a:cubicBezTo>
                <a:cubicBezTo>
                  <a:pt x="4085028" y="243570"/>
                  <a:pt x="4091710" y="267855"/>
                  <a:pt x="4100946" y="290946"/>
                </a:cubicBezTo>
                <a:cubicBezTo>
                  <a:pt x="4105564" y="318655"/>
                  <a:pt x="4108706" y="346651"/>
                  <a:pt x="4114800" y="374073"/>
                </a:cubicBezTo>
                <a:cubicBezTo>
                  <a:pt x="4117968" y="388329"/>
                  <a:pt x="4126043" y="401268"/>
                  <a:pt x="4128655" y="415637"/>
                </a:cubicBezTo>
                <a:cubicBezTo>
                  <a:pt x="4171897" y="653468"/>
                  <a:pt x="4119657" y="435068"/>
                  <a:pt x="4156364" y="581891"/>
                </a:cubicBezTo>
                <a:cubicBezTo>
                  <a:pt x="4160982" y="637309"/>
                  <a:pt x="4162869" y="693023"/>
                  <a:pt x="4170219" y="748146"/>
                </a:cubicBezTo>
                <a:cubicBezTo>
                  <a:pt x="4172149" y="762622"/>
                  <a:pt x="4171011" y="796241"/>
                  <a:pt x="4184073" y="789710"/>
                </a:cubicBezTo>
                <a:cubicBezTo>
                  <a:pt x="4201104" y="781194"/>
                  <a:pt x="4192697" y="752600"/>
                  <a:pt x="4197928" y="734291"/>
                </a:cubicBezTo>
                <a:cubicBezTo>
                  <a:pt x="4237683" y="595149"/>
                  <a:pt x="4182320" y="810573"/>
                  <a:pt x="4225637" y="637310"/>
                </a:cubicBezTo>
                <a:cubicBezTo>
                  <a:pt x="4230255" y="655783"/>
                  <a:pt x="4235757" y="674057"/>
                  <a:pt x="4239491" y="692728"/>
                </a:cubicBezTo>
                <a:cubicBezTo>
                  <a:pt x="4245000" y="720274"/>
                  <a:pt x="4230873" y="759000"/>
                  <a:pt x="4253346" y="775855"/>
                </a:cubicBezTo>
                <a:cubicBezTo>
                  <a:pt x="4269021" y="787611"/>
                  <a:pt x="4282366" y="749343"/>
                  <a:pt x="4294909" y="734291"/>
                </a:cubicBezTo>
                <a:cubicBezTo>
                  <a:pt x="4362436" y="653259"/>
                  <a:pt x="4271845" y="730809"/>
                  <a:pt x="4378037" y="651164"/>
                </a:cubicBezTo>
                <a:cubicBezTo>
                  <a:pt x="4382655" y="632691"/>
                  <a:pt x="4374860" y="604261"/>
                  <a:pt x="4391891" y="595746"/>
                </a:cubicBezTo>
                <a:cubicBezTo>
                  <a:pt x="4404953" y="589215"/>
                  <a:pt x="4391377" y="634698"/>
                  <a:pt x="4405746" y="637310"/>
                </a:cubicBezTo>
                <a:cubicBezTo>
                  <a:pt x="4451409" y="645612"/>
                  <a:pt x="4498109" y="628073"/>
                  <a:pt x="4544291" y="623455"/>
                </a:cubicBezTo>
                <a:cubicBezTo>
                  <a:pt x="4548909" y="549564"/>
                  <a:pt x="4504321" y="452616"/>
                  <a:pt x="4558146" y="401782"/>
                </a:cubicBezTo>
                <a:cubicBezTo>
                  <a:pt x="4615322" y="347783"/>
                  <a:pt x="4717897" y="408977"/>
                  <a:pt x="4793673" y="387928"/>
                </a:cubicBezTo>
                <a:cubicBezTo>
                  <a:pt x="4812020" y="382832"/>
                  <a:pt x="4802297" y="350819"/>
                  <a:pt x="4807528" y="332510"/>
                </a:cubicBezTo>
                <a:cubicBezTo>
                  <a:pt x="4811540" y="318468"/>
                  <a:pt x="4816764" y="304801"/>
                  <a:pt x="4821382" y="290946"/>
                </a:cubicBezTo>
                <a:cubicBezTo>
                  <a:pt x="4850514" y="28762"/>
                  <a:pt x="4819096" y="260812"/>
                  <a:pt x="4849091" y="110837"/>
                </a:cubicBezTo>
                <a:cubicBezTo>
                  <a:pt x="4854600" y="83291"/>
                  <a:pt x="4844448" y="48851"/>
                  <a:pt x="4862946" y="27710"/>
                </a:cubicBezTo>
                <a:cubicBezTo>
                  <a:pt x="4882180" y="5729"/>
                  <a:pt x="4946073" y="0"/>
                  <a:pt x="4946073" y="0"/>
                </a:cubicBezTo>
                <a:cubicBezTo>
                  <a:pt x="4959928" y="9237"/>
                  <a:pt x="4975863" y="15936"/>
                  <a:pt x="4987637" y="27710"/>
                </a:cubicBezTo>
                <a:cubicBezTo>
                  <a:pt x="5014495" y="54568"/>
                  <a:pt x="5017932" y="77031"/>
                  <a:pt x="5029200" y="110837"/>
                </a:cubicBezTo>
                <a:cubicBezTo>
                  <a:pt x="5037836" y="300826"/>
                  <a:pt x="4959409" y="380742"/>
                  <a:pt x="5084619" y="443346"/>
                </a:cubicBezTo>
                <a:cubicBezTo>
                  <a:pt x="5097681" y="449877"/>
                  <a:pt x="5112328" y="452582"/>
                  <a:pt x="5126182" y="457200"/>
                </a:cubicBezTo>
                <a:cubicBezTo>
                  <a:pt x="5130800" y="558800"/>
                  <a:pt x="5120091" y="662270"/>
                  <a:pt x="5140037" y="762000"/>
                </a:cubicBezTo>
                <a:cubicBezTo>
                  <a:pt x="5143302" y="778328"/>
                  <a:pt x="5169826" y="746065"/>
                  <a:pt x="5181600" y="734291"/>
                </a:cubicBezTo>
                <a:cubicBezTo>
                  <a:pt x="5208457" y="707434"/>
                  <a:pt x="5211895" y="684969"/>
                  <a:pt x="5223164" y="651164"/>
                </a:cubicBezTo>
                <a:cubicBezTo>
                  <a:pt x="5239445" y="455801"/>
                  <a:pt x="5219434" y="537667"/>
                  <a:pt x="5264728" y="401782"/>
                </a:cubicBezTo>
                <a:cubicBezTo>
                  <a:pt x="5264728" y="401781"/>
                  <a:pt x="5292436" y="318655"/>
                  <a:pt x="5292437" y="318655"/>
                </a:cubicBezTo>
                <a:lnTo>
                  <a:pt x="5334000" y="304800"/>
                </a:lnTo>
                <a:cubicBezTo>
                  <a:pt x="5347855" y="309418"/>
                  <a:pt x="5362502" y="325186"/>
                  <a:pt x="5375564" y="318655"/>
                </a:cubicBezTo>
                <a:cubicBezTo>
                  <a:pt x="5388626" y="312124"/>
                  <a:pt x="5382888" y="290153"/>
                  <a:pt x="5389419" y="277091"/>
                </a:cubicBezTo>
                <a:cubicBezTo>
                  <a:pt x="5396866" y="262198"/>
                  <a:pt x="5407892" y="249382"/>
                  <a:pt x="5417128" y="235528"/>
                </a:cubicBezTo>
                <a:cubicBezTo>
                  <a:pt x="5421746" y="221673"/>
                  <a:pt x="5421859" y="205368"/>
                  <a:pt x="5430982" y="193964"/>
                </a:cubicBezTo>
                <a:cubicBezTo>
                  <a:pt x="5441384" y="180962"/>
                  <a:pt x="5457330" y="173018"/>
                  <a:pt x="5472546" y="166255"/>
                </a:cubicBezTo>
                <a:cubicBezTo>
                  <a:pt x="5538411" y="136982"/>
                  <a:pt x="5569095" y="136309"/>
                  <a:pt x="5638800" y="124691"/>
                </a:cubicBezTo>
                <a:cubicBezTo>
                  <a:pt x="5648074" y="96870"/>
                  <a:pt x="5657729" y="22083"/>
                  <a:pt x="5721928" y="96982"/>
                </a:cubicBezTo>
                <a:cubicBezTo>
                  <a:pt x="5740210" y="118311"/>
                  <a:pt x="5719454" y="157251"/>
                  <a:pt x="5735782" y="180110"/>
                </a:cubicBezTo>
                <a:cubicBezTo>
                  <a:pt x="5746849" y="195604"/>
                  <a:pt x="5772727" y="189346"/>
                  <a:pt x="5791200" y="193964"/>
                </a:cubicBezTo>
                <a:cubicBezTo>
                  <a:pt x="5799543" y="218992"/>
                  <a:pt x="5822411" y="290305"/>
                  <a:pt x="5832764" y="304800"/>
                </a:cubicBezTo>
                <a:cubicBezTo>
                  <a:pt x="5842442" y="318350"/>
                  <a:pt x="5860473" y="323273"/>
                  <a:pt x="5874328" y="332510"/>
                </a:cubicBezTo>
                <a:cubicBezTo>
                  <a:pt x="5883564" y="346364"/>
                  <a:pt x="5889035" y="363671"/>
                  <a:pt x="5902037" y="374073"/>
                </a:cubicBezTo>
                <a:cubicBezTo>
                  <a:pt x="5913441" y="383196"/>
                  <a:pt x="5934477" y="376524"/>
                  <a:pt x="5943600" y="387928"/>
                </a:cubicBezTo>
                <a:cubicBezTo>
                  <a:pt x="6019459" y="482752"/>
                  <a:pt x="5845852" y="427403"/>
                  <a:pt x="6054437" y="457200"/>
                </a:cubicBezTo>
                <a:cubicBezTo>
                  <a:pt x="6070935" y="638682"/>
                  <a:pt x="6052161" y="561212"/>
                  <a:pt x="6096000" y="692728"/>
                </a:cubicBezTo>
                <a:cubicBezTo>
                  <a:pt x="6100618" y="706582"/>
                  <a:pt x="6097704" y="726190"/>
                  <a:pt x="6109855" y="734291"/>
                </a:cubicBezTo>
                <a:lnTo>
                  <a:pt x="6151419" y="762000"/>
                </a:lnTo>
                <a:cubicBezTo>
                  <a:pt x="6179128" y="757382"/>
                  <a:pt x="6207000" y="753655"/>
                  <a:pt x="6234546" y="748146"/>
                </a:cubicBezTo>
                <a:cubicBezTo>
                  <a:pt x="6253217" y="744412"/>
                  <a:pt x="6280517" y="750823"/>
                  <a:pt x="6289964" y="734291"/>
                </a:cubicBezTo>
                <a:cubicBezTo>
                  <a:pt x="6321128" y="679753"/>
                  <a:pt x="6282655" y="557483"/>
                  <a:pt x="6345382" y="554182"/>
                </a:cubicBezTo>
                <a:lnTo>
                  <a:pt x="6608619" y="540328"/>
                </a:lnTo>
                <a:cubicBezTo>
                  <a:pt x="6631710" y="526473"/>
                  <a:pt x="6653806" y="510807"/>
                  <a:pt x="6677891" y="498764"/>
                </a:cubicBezTo>
                <a:cubicBezTo>
                  <a:pt x="6690953" y="492233"/>
                  <a:pt x="6706393" y="478379"/>
                  <a:pt x="6719455" y="484910"/>
                </a:cubicBezTo>
                <a:cubicBezTo>
                  <a:pt x="6732517" y="491441"/>
                  <a:pt x="6725795" y="513950"/>
                  <a:pt x="6733309" y="526473"/>
                </a:cubicBezTo>
                <a:cubicBezTo>
                  <a:pt x="6740030" y="537674"/>
                  <a:pt x="6751782" y="544946"/>
                  <a:pt x="6761019" y="554182"/>
                </a:cubicBezTo>
                <a:cubicBezTo>
                  <a:pt x="6839528" y="549564"/>
                  <a:pt x="6926204" y="575499"/>
                  <a:pt x="6996546" y="540328"/>
                </a:cubicBezTo>
                <a:cubicBezTo>
                  <a:pt x="7029848" y="523677"/>
                  <a:pt x="6998626" y="464813"/>
                  <a:pt x="7010400" y="429491"/>
                </a:cubicBezTo>
                <a:cubicBezTo>
                  <a:pt x="7017702" y="407585"/>
                  <a:pt x="7038543" y="392863"/>
                  <a:pt x="7051964" y="374073"/>
                </a:cubicBezTo>
                <a:cubicBezTo>
                  <a:pt x="7061642" y="360524"/>
                  <a:pt x="7067142" y="343475"/>
                  <a:pt x="7079673" y="332510"/>
                </a:cubicBezTo>
                <a:cubicBezTo>
                  <a:pt x="7104735" y="310580"/>
                  <a:pt x="7162800" y="277091"/>
                  <a:pt x="7162800" y="277091"/>
                </a:cubicBezTo>
                <a:cubicBezTo>
                  <a:pt x="7172036" y="263237"/>
                  <a:pt x="7183746" y="250744"/>
                  <a:pt x="7190509" y="235528"/>
                </a:cubicBezTo>
                <a:cubicBezTo>
                  <a:pt x="7202372" y="208837"/>
                  <a:pt x="7190510" y="161636"/>
                  <a:pt x="7218219" y="152400"/>
                </a:cubicBezTo>
                <a:lnTo>
                  <a:pt x="7259782" y="138546"/>
                </a:lnTo>
                <a:cubicBezTo>
                  <a:pt x="7273249" y="129568"/>
                  <a:pt x="7320849" y="92570"/>
                  <a:pt x="7342909" y="96982"/>
                </a:cubicBezTo>
                <a:cubicBezTo>
                  <a:pt x="7355718" y="99544"/>
                  <a:pt x="7361382" y="115455"/>
                  <a:pt x="7370619" y="124691"/>
                </a:cubicBezTo>
                <a:cubicBezTo>
                  <a:pt x="7375237" y="138546"/>
                  <a:pt x="7382072" y="151850"/>
                  <a:pt x="7384473" y="166255"/>
                </a:cubicBezTo>
                <a:cubicBezTo>
                  <a:pt x="7391348" y="207505"/>
                  <a:pt x="7379626" y="253542"/>
                  <a:pt x="7398328" y="290946"/>
                </a:cubicBezTo>
                <a:cubicBezTo>
                  <a:pt x="7406844" y="307977"/>
                  <a:pt x="7435273" y="300182"/>
                  <a:pt x="7453746" y="304800"/>
                </a:cubicBezTo>
                <a:cubicBezTo>
                  <a:pt x="7462982" y="314037"/>
                  <a:pt x="7478518" y="319782"/>
                  <a:pt x="7481455" y="332510"/>
                </a:cubicBezTo>
                <a:cubicBezTo>
                  <a:pt x="7492925" y="382213"/>
                  <a:pt x="7467014" y="442468"/>
                  <a:pt x="7495309" y="484910"/>
                </a:cubicBezTo>
                <a:cubicBezTo>
                  <a:pt x="7513423" y="512081"/>
                  <a:pt x="7559964" y="494146"/>
                  <a:pt x="7592291" y="498764"/>
                </a:cubicBezTo>
                <a:cubicBezTo>
                  <a:pt x="7621536" y="674230"/>
                  <a:pt x="7565784" y="505351"/>
                  <a:pt x="7772400" y="595746"/>
                </a:cubicBezTo>
                <a:cubicBezTo>
                  <a:pt x="7802910" y="609094"/>
                  <a:pt x="7827819" y="678873"/>
                  <a:pt x="7827819" y="678873"/>
                </a:cubicBezTo>
                <a:cubicBezTo>
                  <a:pt x="7832579" y="702676"/>
                  <a:pt x="7847682" y="800059"/>
                  <a:pt x="7869382" y="817419"/>
                </a:cubicBezTo>
                <a:cubicBezTo>
                  <a:pt x="7880786" y="826542"/>
                  <a:pt x="7897091" y="808182"/>
                  <a:pt x="7910946" y="803564"/>
                </a:cubicBezTo>
                <a:cubicBezTo>
                  <a:pt x="7915564" y="752764"/>
                  <a:pt x="7890332" y="688766"/>
                  <a:pt x="7924800" y="651164"/>
                </a:cubicBezTo>
                <a:cubicBezTo>
                  <a:pt x="7956162" y="616951"/>
                  <a:pt x="8029004" y="668530"/>
                  <a:pt x="8063346" y="637310"/>
                </a:cubicBezTo>
                <a:cubicBezTo>
                  <a:pt x="8094290" y="609179"/>
                  <a:pt x="8055684" y="548479"/>
                  <a:pt x="8077200" y="512619"/>
                </a:cubicBezTo>
                <a:cubicBezTo>
                  <a:pt x="8089315" y="492426"/>
                  <a:pt x="8123485" y="503872"/>
                  <a:pt x="8146473" y="498764"/>
                </a:cubicBezTo>
                <a:cubicBezTo>
                  <a:pt x="8165061" y="494633"/>
                  <a:pt x="8183418" y="489528"/>
                  <a:pt x="8201891" y="484910"/>
                </a:cubicBezTo>
                <a:cubicBezTo>
                  <a:pt x="8235766" y="467972"/>
                  <a:pt x="8269500" y="453968"/>
                  <a:pt x="8298873" y="429491"/>
                </a:cubicBezTo>
                <a:cubicBezTo>
                  <a:pt x="8313925" y="416948"/>
                  <a:pt x="8326582" y="401782"/>
                  <a:pt x="8340437" y="387928"/>
                </a:cubicBezTo>
                <a:cubicBezTo>
                  <a:pt x="8353055" y="350075"/>
                  <a:pt x="8370373" y="285057"/>
                  <a:pt x="8395855" y="249382"/>
                </a:cubicBezTo>
                <a:cubicBezTo>
                  <a:pt x="8450482" y="172906"/>
                  <a:pt x="8437419" y="248014"/>
                  <a:pt x="8437419" y="15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7036" y="6303818"/>
            <a:ext cx="6899563"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Marked variability has FHR fluctuations over 25 </a:t>
            </a:r>
            <a:r>
              <a:rPr lang="en-US" dirty="0" err="1" smtClean="0"/>
              <a:t>BPM</a:t>
            </a:r>
            <a:r>
              <a:rPr lang="en-US" dirty="0" smtClean="0"/>
              <a:t>.</a:t>
            </a:r>
            <a:endParaRPr lang="en-US" dirty="0"/>
          </a:p>
        </p:txBody>
      </p:sp>
      <p:sp>
        <p:nvSpPr>
          <p:cNvPr id="40" name="TextBox 39"/>
          <p:cNvSpPr txBox="1"/>
          <p:nvPr/>
        </p:nvSpPr>
        <p:spPr>
          <a:xfrm>
            <a:off x="218209" y="762000"/>
            <a:ext cx="827809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V</a:t>
            </a:r>
            <a:r>
              <a:rPr lang="en-US" dirty="0" smtClean="0"/>
              <a:t>ariability is the irregular amplitude fluctuations of the FHR.  It is considered one of the most important  predictors of adequate fetal oxygenation.</a:t>
            </a:r>
            <a:endParaRPr lang="en-US" dirty="0"/>
          </a:p>
        </p:txBody>
      </p:sp>
      <p:sp>
        <p:nvSpPr>
          <p:cNvPr id="3" name="TextBox 2"/>
          <p:cNvSpPr txBox="1"/>
          <p:nvPr/>
        </p:nvSpPr>
        <p:spPr>
          <a:xfrm>
            <a:off x="7301345" y="6488484"/>
            <a:ext cx="1676400"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err="1" smtClean="0"/>
              <a:t>NCC</a:t>
            </a:r>
            <a:r>
              <a:rPr lang="en-US" sz="1000" dirty="0" smtClean="0"/>
              <a:t> Monograph, 2010</a:t>
            </a:r>
            <a:endParaRPr lang="en-US" sz="1000" dirty="0"/>
          </a:p>
        </p:txBody>
      </p:sp>
    </p:spTree>
    <p:extLst>
      <p:ext uri="{BB962C8B-B14F-4D97-AF65-F5344CB8AC3E}">
        <p14:creationId xmlns:p14="http://schemas.microsoft.com/office/powerpoint/2010/main" val="825772443"/>
      </p:ext>
    </p:extLst>
  </p:cSld>
  <p:clrMapOvr>
    <a:masterClrMapping/>
  </p:clrMapOvr>
  <mc:AlternateContent xmlns:mc="http://schemas.openxmlformats.org/markup-compatibility/2006" xmlns:p14="http://schemas.microsoft.com/office/powerpoint/2010/main">
    <mc:Choice Requires="p14">
      <p:transition spd="slow" p14:dur="2000" advClick="0" advTm="15000">
        <p14:reveal/>
      </p:transition>
    </mc:Choice>
    <mc:Fallback xmlns="">
      <p:transition spd="slow" advClick="0" advTm="1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2059</TotalTime>
  <Words>2053</Words>
  <Application>Microsoft Office PowerPoint</Application>
  <PresentationFormat>On-screen Show (4:3)</PresentationFormat>
  <Paragraphs>191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Electronic  Fetal Monitoring </vt:lpstr>
      <vt:lpstr>objectives</vt:lpstr>
      <vt:lpstr>History of electronic fetal monitoring</vt:lpstr>
      <vt:lpstr>Monitoring contractions</vt:lpstr>
      <vt:lpstr>Monitoring fetal  heart rate</vt:lpstr>
      <vt:lpstr>Electronic Fetal monitors </vt:lpstr>
      <vt:lpstr>Contractions</vt:lpstr>
      <vt:lpstr>fhr baseline</vt:lpstr>
      <vt:lpstr>Fhr variability</vt:lpstr>
      <vt:lpstr>accelerations</vt:lpstr>
      <vt:lpstr>Variable deceleration</vt:lpstr>
      <vt:lpstr>Late deceleration</vt:lpstr>
      <vt:lpstr>Early deceleration</vt:lpstr>
      <vt:lpstr>PowerPoint Presentation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Fetal Monitoring </dc:title>
  <dc:creator>Dione Ganser</dc:creator>
  <cp:lastModifiedBy>Dione Ganser</cp:lastModifiedBy>
  <cp:revision>122</cp:revision>
  <dcterms:created xsi:type="dcterms:W3CDTF">2011-10-05T21:58:24Z</dcterms:created>
  <dcterms:modified xsi:type="dcterms:W3CDTF">2011-10-16T18:07:13Z</dcterms:modified>
</cp:coreProperties>
</file>